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DFD9B-2962-455C-A39E-3556ABBFA741}" type="datetimeFigureOut">
              <a:rPr lang="es-ES" smtClean="0"/>
              <a:t>20/04/2021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476E-57D9-424C-8A04-3EC877BDA004}" type="slidenum">
              <a:rPr lang="es-ES" smtClean="0"/>
              <a:t>‹Nº›</a:t>
            </a:fld>
            <a:endParaRPr lang="es-ES"/>
          </a:p>
        </p:txBody>
      </p:sp>
    </p:spTree>
    <p:extLst>
      <p:ext uri="{BB962C8B-B14F-4D97-AF65-F5344CB8AC3E}">
        <p14:creationId xmlns:p14="http://schemas.microsoft.com/office/powerpoint/2010/main" val="350628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4DF288-AD4F-47D5-AF46-CA40964E74D9}" type="slidenum">
              <a:rPr lang="es-ES" altLang="es-ES" smtClean="0">
                <a:solidFill>
                  <a:prstClr val="black"/>
                </a:solidFill>
              </a:rPr>
              <a:pPr/>
              <a:t>1</a:t>
            </a:fld>
            <a:endParaRPr lang="es-ES" altLang="es-ES" smtClean="0">
              <a:solidFill>
                <a:prstClr val="black"/>
              </a:solidFill>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Tree>
    <p:extLst>
      <p:ext uri="{BB962C8B-B14F-4D97-AF65-F5344CB8AC3E}">
        <p14:creationId xmlns:p14="http://schemas.microsoft.com/office/powerpoint/2010/main" val="101174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E0402B2-5776-44D8-ABD0-9440E2BFF1B5}" type="slidenum">
              <a:rPr lang="es-ES" altLang="es-ES"/>
              <a:pPr>
                <a:defRPr/>
              </a:pPr>
              <a:t>‹Nº›</a:t>
            </a:fld>
            <a:endParaRPr lang="es-ES" altLang="es-ES"/>
          </a:p>
        </p:txBody>
      </p:sp>
    </p:spTree>
    <p:extLst>
      <p:ext uri="{BB962C8B-B14F-4D97-AF65-F5344CB8AC3E}">
        <p14:creationId xmlns:p14="http://schemas.microsoft.com/office/powerpoint/2010/main" val="293485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60465E2-71E7-4F5E-A6F3-B46A1CB928F0}" type="slidenum">
              <a:rPr lang="es-ES" altLang="es-ES"/>
              <a:pPr>
                <a:defRPr/>
              </a:pPr>
              <a:t>‹Nº›</a:t>
            </a:fld>
            <a:endParaRPr lang="es-ES" altLang="es-ES"/>
          </a:p>
        </p:txBody>
      </p:sp>
    </p:spTree>
    <p:extLst>
      <p:ext uri="{BB962C8B-B14F-4D97-AF65-F5344CB8AC3E}">
        <p14:creationId xmlns:p14="http://schemas.microsoft.com/office/powerpoint/2010/main" val="270451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5CE38E3-946D-47B2-ACA6-C5910ADFF828}" type="slidenum">
              <a:rPr lang="es-ES" altLang="es-ES"/>
              <a:pPr>
                <a:defRPr/>
              </a:pPr>
              <a:t>‹Nº›</a:t>
            </a:fld>
            <a:endParaRPr lang="es-ES" altLang="es-ES"/>
          </a:p>
        </p:txBody>
      </p:sp>
    </p:spTree>
    <p:extLst>
      <p:ext uri="{BB962C8B-B14F-4D97-AF65-F5344CB8AC3E}">
        <p14:creationId xmlns:p14="http://schemas.microsoft.com/office/powerpoint/2010/main" val="95528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457200"/>
            <a:ext cx="109728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pie de página"/>
          <p:cNvSpPr>
            <a:spLocks noGrp="1"/>
          </p:cNvSpPr>
          <p:nvPr>
            <p:ph type="ftr" sz="quarter" idx="10"/>
          </p:nvPr>
        </p:nvSpPr>
        <p:spPr>
          <a:xfrm>
            <a:off x="4165600" y="6248400"/>
            <a:ext cx="3860800" cy="457200"/>
          </a:xfrm>
        </p:spPr>
        <p:txBody>
          <a:bodyPr/>
          <a:lstStyle>
            <a:lvl1pPr>
              <a:defRPr/>
            </a:lvl1pPr>
          </a:lstStyle>
          <a:p>
            <a:pPr>
              <a:defRPr/>
            </a:pPr>
            <a:endParaRPr lang="es-ES">
              <a:solidFill>
                <a:prstClr val="black">
                  <a:tint val="75000"/>
                </a:prstClr>
              </a:solidFill>
            </a:endParaRPr>
          </a:p>
        </p:txBody>
      </p:sp>
      <p:sp>
        <p:nvSpPr>
          <p:cNvPr id="4" name="3 Marcador de número de diapositiva"/>
          <p:cNvSpPr>
            <a:spLocks noGrp="1"/>
          </p:cNvSpPr>
          <p:nvPr>
            <p:ph type="sldNum" sz="quarter" idx="11"/>
          </p:nvPr>
        </p:nvSpPr>
        <p:spPr>
          <a:xfrm>
            <a:off x="8737600" y="6248400"/>
            <a:ext cx="2844800" cy="457200"/>
          </a:xfrm>
        </p:spPr>
        <p:txBody>
          <a:bodyPr/>
          <a:lstStyle>
            <a:lvl1pPr>
              <a:defRPr/>
            </a:lvl1pPr>
          </a:lstStyle>
          <a:p>
            <a:pPr>
              <a:defRPr/>
            </a:pPr>
            <a:fld id="{59F497E9-C214-4DF2-933B-47A7AEDA8715}" type="slidenum">
              <a:rPr lang="es-ES" altLang="es-ES"/>
              <a:pPr>
                <a:defRPr/>
              </a:pPr>
              <a:t>‹Nº›</a:t>
            </a:fld>
            <a:endParaRPr lang="es-ES" altLang="es-ES"/>
          </a:p>
        </p:txBody>
      </p:sp>
      <p:sp>
        <p:nvSpPr>
          <p:cNvPr id="5" name="4 Marcador de fecha"/>
          <p:cNvSpPr>
            <a:spLocks noGrp="1"/>
          </p:cNvSpPr>
          <p:nvPr>
            <p:ph type="dt" sz="half" idx="12"/>
          </p:nvPr>
        </p:nvSpPr>
        <p:spPr>
          <a:xfrm>
            <a:off x="609600" y="6245225"/>
            <a:ext cx="2844800" cy="476250"/>
          </a:xfrm>
        </p:spPr>
        <p:txBody>
          <a:bodyPr/>
          <a:lstStyle>
            <a:lvl1pPr>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296285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457200"/>
            <a:ext cx="109728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09600" y="1981200"/>
            <a:ext cx="109728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09600" y="4000500"/>
            <a:ext cx="109728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a:xfrm>
            <a:off x="4165600" y="6248400"/>
            <a:ext cx="3860800" cy="457200"/>
          </a:xfrm>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1"/>
          </p:nvPr>
        </p:nvSpPr>
        <p:spPr>
          <a:xfrm>
            <a:off x="8737600" y="6248400"/>
            <a:ext cx="2844800" cy="457200"/>
          </a:xfrm>
        </p:spPr>
        <p:txBody>
          <a:bodyPr/>
          <a:lstStyle>
            <a:lvl1pPr>
              <a:defRPr/>
            </a:lvl1pPr>
          </a:lstStyle>
          <a:p>
            <a:pPr>
              <a:defRPr/>
            </a:pPr>
            <a:fld id="{929F1757-B399-4A89-A7C4-5A8911A84058}" type="slidenum">
              <a:rPr lang="es-ES" altLang="es-ES"/>
              <a:pPr>
                <a:defRPr/>
              </a:pPr>
              <a:t>‹Nº›</a:t>
            </a:fld>
            <a:endParaRPr lang="es-ES" altLang="es-ES"/>
          </a:p>
        </p:txBody>
      </p:sp>
      <p:sp>
        <p:nvSpPr>
          <p:cNvPr id="7" name="6 Marcador de fecha"/>
          <p:cNvSpPr>
            <a:spLocks noGrp="1"/>
          </p:cNvSpPr>
          <p:nvPr>
            <p:ph type="dt" sz="half" idx="12"/>
          </p:nvPr>
        </p:nvSpPr>
        <p:spPr>
          <a:xfrm>
            <a:off x="609600" y="6245225"/>
            <a:ext cx="2844800" cy="476250"/>
          </a:xfrm>
        </p:spPr>
        <p:txBody>
          <a:bodyPr/>
          <a:lstStyle>
            <a:lvl1pPr>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413366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E4F713C-E323-45DA-97D9-6046CDC07044}" type="slidenum">
              <a:rPr lang="es-ES" altLang="es-ES"/>
              <a:pPr>
                <a:defRPr/>
              </a:pPr>
              <a:t>‹Nº›</a:t>
            </a:fld>
            <a:endParaRPr lang="es-ES" altLang="es-ES"/>
          </a:p>
        </p:txBody>
      </p:sp>
    </p:spTree>
    <p:extLst>
      <p:ext uri="{BB962C8B-B14F-4D97-AF65-F5344CB8AC3E}">
        <p14:creationId xmlns:p14="http://schemas.microsoft.com/office/powerpoint/2010/main" val="260833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B0EBE6C-8340-4F6A-8DB4-399CBEAFF262}" type="slidenum">
              <a:rPr lang="es-ES" altLang="es-ES"/>
              <a:pPr>
                <a:defRPr/>
              </a:pPr>
              <a:t>‹Nº›</a:t>
            </a:fld>
            <a:endParaRPr lang="es-ES" altLang="es-ES"/>
          </a:p>
        </p:txBody>
      </p:sp>
    </p:spTree>
    <p:extLst>
      <p:ext uri="{BB962C8B-B14F-4D97-AF65-F5344CB8AC3E}">
        <p14:creationId xmlns:p14="http://schemas.microsoft.com/office/powerpoint/2010/main" val="135068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632403B3-F50D-4498-AD55-2C75542B6873}" type="slidenum">
              <a:rPr lang="es-ES" altLang="es-ES"/>
              <a:pPr>
                <a:defRPr/>
              </a:pPr>
              <a:t>‹Nº›</a:t>
            </a:fld>
            <a:endParaRPr lang="es-ES" altLang="es-ES"/>
          </a:p>
        </p:txBody>
      </p:sp>
    </p:spTree>
    <p:extLst>
      <p:ext uri="{BB962C8B-B14F-4D97-AF65-F5344CB8AC3E}">
        <p14:creationId xmlns:p14="http://schemas.microsoft.com/office/powerpoint/2010/main" val="339671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265A9B21-4778-447C-9139-6015E5D646BF}" type="slidenum">
              <a:rPr lang="es-ES" altLang="es-ES"/>
              <a:pPr>
                <a:defRPr/>
              </a:pPr>
              <a:t>‹Nº›</a:t>
            </a:fld>
            <a:endParaRPr lang="es-ES" altLang="es-ES"/>
          </a:p>
        </p:txBody>
      </p:sp>
    </p:spTree>
    <p:extLst>
      <p:ext uri="{BB962C8B-B14F-4D97-AF65-F5344CB8AC3E}">
        <p14:creationId xmlns:p14="http://schemas.microsoft.com/office/powerpoint/2010/main" val="297331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294DB46E-943F-4EFE-A64F-53581B1436E5}" type="slidenum">
              <a:rPr lang="es-ES" altLang="es-ES"/>
              <a:pPr>
                <a:defRPr/>
              </a:pPr>
              <a:t>‹Nº›</a:t>
            </a:fld>
            <a:endParaRPr lang="es-ES" altLang="es-ES"/>
          </a:p>
        </p:txBody>
      </p:sp>
    </p:spTree>
    <p:extLst>
      <p:ext uri="{BB962C8B-B14F-4D97-AF65-F5344CB8AC3E}">
        <p14:creationId xmlns:p14="http://schemas.microsoft.com/office/powerpoint/2010/main" val="417077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63AA709B-E9BD-40BD-A27C-E300AAA737C8}" type="slidenum">
              <a:rPr lang="es-ES" altLang="es-ES"/>
              <a:pPr>
                <a:defRPr/>
              </a:pPr>
              <a:t>‹Nº›</a:t>
            </a:fld>
            <a:endParaRPr lang="es-ES" altLang="es-ES"/>
          </a:p>
        </p:txBody>
      </p:sp>
    </p:spTree>
    <p:extLst>
      <p:ext uri="{BB962C8B-B14F-4D97-AF65-F5344CB8AC3E}">
        <p14:creationId xmlns:p14="http://schemas.microsoft.com/office/powerpoint/2010/main" val="407546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EDD4D20-7854-4043-BF5B-634496A459BC}" type="slidenum">
              <a:rPr lang="es-ES" altLang="es-ES"/>
              <a:pPr>
                <a:defRPr/>
              </a:pPr>
              <a:t>‹Nº›</a:t>
            </a:fld>
            <a:endParaRPr lang="es-ES" altLang="es-ES"/>
          </a:p>
        </p:txBody>
      </p:sp>
    </p:spTree>
    <p:extLst>
      <p:ext uri="{BB962C8B-B14F-4D97-AF65-F5344CB8AC3E}">
        <p14:creationId xmlns:p14="http://schemas.microsoft.com/office/powerpoint/2010/main" val="427182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8CE9AFA-E007-4EA2-AF55-D91822CDF56D}" type="slidenum">
              <a:rPr lang="es-ES" altLang="es-ES"/>
              <a:pPr>
                <a:defRPr/>
              </a:pPr>
              <a:t>‹Nº›</a:t>
            </a:fld>
            <a:endParaRPr lang="es-ES" altLang="es-ES"/>
          </a:p>
        </p:txBody>
      </p:sp>
    </p:spTree>
    <p:extLst>
      <p:ext uri="{BB962C8B-B14F-4D97-AF65-F5344CB8AC3E}">
        <p14:creationId xmlns:p14="http://schemas.microsoft.com/office/powerpoint/2010/main" val="217389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fontAlgn="base">
              <a:spcBef>
                <a:spcPct val="0"/>
              </a:spcBef>
              <a:spcAft>
                <a:spcPct val="0"/>
              </a:spcAft>
              <a:defRPr/>
            </a:pPr>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fontAlgn="base">
              <a:spcBef>
                <a:spcPct val="0"/>
              </a:spcBef>
              <a:spcAft>
                <a:spcPct val="0"/>
              </a:spcAft>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44E5284B-751C-43B6-A687-8A9BBC2F28F3}" type="slidenum">
              <a:rPr lang="es-ES" altLang="es-ES">
                <a:latin typeface="Arial" panose="020B0604020202020204" pitchFamily="34" charset="0"/>
                <a:cs typeface="Arial" panose="020B0604020202020204" pitchFamily="34" charset="0"/>
              </a:rPr>
              <a:pPr fontAlgn="base">
                <a:spcBef>
                  <a:spcPct val="0"/>
                </a:spcBef>
                <a:spcAft>
                  <a:spcPct val="0"/>
                </a:spcAft>
                <a:defRPr/>
              </a:pPr>
              <a:t>‹Nº›</a:t>
            </a:fld>
            <a:endParaRPr lang="es-ES" altLang="es-E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099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8"/>
          <p:cNvSpPr txBox="1">
            <a:spLocks noChangeArrowheads="1"/>
          </p:cNvSpPr>
          <p:nvPr/>
        </p:nvSpPr>
        <p:spPr bwMode="auto">
          <a:xfrm>
            <a:off x="3719514" y="644525"/>
            <a:ext cx="6619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s-ES" altLang="es-ES" sz="2800" b="1">
                <a:solidFill>
                  <a:prstClr val="black"/>
                </a:solidFill>
                <a:latin typeface="Arial" panose="020B0604020202020204" pitchFamily="34" charset="0"/>
                <a:cs typeface="Arial" panose="020B0604020202020204" pitchFamily="34" charset="0"/>
              </a:rPr>
              <a:t>El sistema inmunitario y la inmunidad</a:t>
            </a:r>
          </a:p>
        </p:txBody>
      </p:sp>
      <p:sp>
        <p:nvSpPr>
          <p:cNvPr id="51203" name="Text Box 7"/>
          <p:cNvSpPr txBox="1">
            <a:spLocks noChangeAspect="1" noChangeArrowheads="1"/>
          </p:cNvSpPr>
          <p:nvPr/>
        </p:nvSpPr>
        <p:spPr bwMode="auto">
          <a:xfrm>
            <a:off x="2159001" y="512763"/>
            <a:ext cx="1444625" cy="7858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s-ES" altLang="es-ES" sz="4500" b="1">
                <a:solidFill>
                  <a:prstClr val="white"/>
                </a:solidFill>
                <a:latin typeface="Arial" panose="020B0604020202020204" pitchFamily="34" charset="0"/>
                <a:cs typeface="Arial" panose="020B0604020202020204" pitchFamily="34" charset="0"/>
              </a:rPr>
              <a:t>18</a:t>
            </a:r>
          </a:p>
        </p:txBody>
      </p:sp>
      <p:pic>
        <p:nvPicPr>
          <p:cNvPr id="51204"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1700213"/>
            <a:ext cx="50038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419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02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212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418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p:nvPr>
        </p:nvSpPr>
        <p:spPr>
          <a:xfrm>
            <a:off x="1981200" y="457201"/>
            <a:ext cx="7570788" cy="523875"/>
          </a:xfrm>
          <a:solidFill>
            <a:schemeClr val="accent4">
              <a:lumMod val="40000"/>
              <a:lumOff val="60000"/>
            </a:schemeClr>
          </a:solidFill>
        </p:spPr>
        <p:txBody>
          <a:bodyPr/>
          <a:lstStyle/>
          <a:p>
            <a:pPr marL="0" indent="0">
              <a:buNone/>
              <a:defRPr/>
            </a:pPr>
            <a:r>
              <a:rPr lang="es-ES" b="1" dirty="0" smtClean="0"/>
              <a:t>1.1 La Inmunidad y la respuesta inmunitaria</a:t>
            </a:r>
          </a:p>
          <a:p>
            <a:pPr marL="0" indent="0">
              <a:buNone/>
              <a:defRPr/>
            </a:pPr>
            <a:r>
              <a:rPr lang="es-ES" b="1" dirty="0" smtClean="0"/>
              <a:t>   </a:t>
            </a:r>
            <a:r>
              <a:rPr lang="es-ES" sz="2400" dirty="0"/>
              <a:t>La </a:t>
            </a:r>
            <a:r>
              <a:rPr lang="es-ES" sz="2400" b="1" dirty="0">
                <a:solidFill>
                  <a:srgbClr val="FF0000"/>
                </a:solidFill>
              </a:rPr>
              <a:t>inmunidad</a:t>
            </a:r>
            <a:r>
              <a:rPr lang="es-ES" sz="2400" b="1" dirty="0"/>
              <a:t> </a:t>
            </a:r>
            <a:r>
              <a:rPr lang="es-ES" sz="2400" dirty="0"/>
              <a:t>es un </a:t>
            </a:r>
            <a:r>
              <a:rPr lang="es-ES" sz="2400" u="sng" dirty="0"/>
              <a:t>estado de protección </a:t>
            </a:r>
            <a:r>
              <a:rPr lang="es-ES" sz="2400" dirty="0"/>
              <a:t>o capacidad de resistencia frente a determinadas enfermedades que se adquiere gracias a un conjunto de reacciones de defensa realizadas por el </a:t>
            </a:r>
            <a:r>
              <a:rPr lang="es-ES" sz="2400" b="1" dirty="0"/>
              <a:t>sistema inmunitario </a:t>
            </a:r>
            <a:r>
              <a:rPr lang="es-ES" sz="2400" dirty="0"/>
              <a:t>de un organismo cuando se expone a la acción de agentes infecciosos (virus, bacterias, hongos y parásitos) y de sus productos metabólicos, a células tumorales, o a macromoléculas, como proteínas y polisacáridos. </a:t>
            </a:r>
          </a:p>
          <a:p>
            <a:pPr marL="0" indent="0">
              <a:buNone/>
              <a:defRPr/>
            </a:pPr>
            <a:r>
              <a:rPr lang="es-ES" sz="2400" dirty="0"/>
              <a:t>La </a:t>
            </a:r>
            <a:r>
              <a:rPr lang="es-ES" sz="2400" b="1" dirty="0">
                <a:solidFill>
                  <a:srgbClr val="FF0000"/>
                </a:solidFill>
              </a:rPr>
              <a:t>respuesta inmunitaria </a:t>
            </a:r>
            <a:r>
              <a:rPr lang="es-ES" sz="2400" dirty="0"/>
              <a:t>es un proceso global y coordinado que se desarrolla frente a la presencia de sustancias extrañas (</a:t>
            </a:r>
            <a:r>
              <a:rPr lang="es-ES" sz="2400" b="1" dirty="0"/>
              <a:t>antígenos</a:t>
            </a:r>
            <a:r>
              <a:rPr lang="es-ES" sz="2400" dirty="0"/>
              <a:t>) y protege al organismo mediante una estrategia de barreras de defensa sucesivas, cada una más específica que la anterior.</a:t>
            </a:r>
            <a:r>
              <a:rPr lang="es-ES" dirty="0"/>
              <a:t> </a:t>
            </a:r>
            <a:r>
              <a:rPr lang="es-ES" b="1" dirty="0" smtClean="0"/>
              <a:t>                                         </a:t>
            </a:r>
          </a:p>
        </p:txBody>
      </p:sp>
    </p:spTree>
    <p:extLst>
      <p:ext uri="{BB962C8B-B14F-4D97-AF65-F5344CB8AC3E}">
        <p14:creationId xmlns:p14="http://schemas.microsoft.com/office/powerpoint/2010/main" val="3333324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4175" y="659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s-ES" altLang="es-ES" sz="1800">
              <a:solidFill>
                <a:prstClr val="black"/>
              </a:solidFill>
              <a:latin typeface="Arial" panose="020B0604020202020204" pitchFamily="34" charset="0"/>
              <a:cs typeface="Arial" panose="020B0604020202020204" pitchFamily="34" charset="0"/>
            </a:endParaRPr>
          </a:p>
        </p:txBody>
      </p:sp>
      <p:pic>
        <p:nvPicPr>
          <p:cNvPr id="64515" name="Picture 5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681038"/>
            <a:ext cx="5867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3"/>
          <p:cNvSpPr>
            <a:spLocks noChangeArrowheads="1"/>
          </p:cNvSpPr>
          <p:nvPr/>
        </p:nvSpPr>
        <p:spPr bwMode="auto">
          <a:xfrm>
            <a:off x="1684338" y="673100"/>
            <a:ext cx="1841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s-ES" altLang="es-ES" sz="2800">
                <a:solidFill>
                  <a:srgbClr val="34352E"/>
                </a:solidFill>
                <a:latin typeface="Arial" panose="020B0604020202020204" pitchFamily="34" charset="0"/>
                <a:cs typeface="Calibri" panose="020F0502020204030204" pitchFamily="34" charset="0"/>
              </a:rPr>
              <a:t/>
            </a:r>
            <a:br>
              <a:rPr lang="es-ES" altLang="es-ES" sz="2800">
                <a:solidFill>
                  <a:srgbClr val="34352E"/>
                </a:solidFill>
                <a:latin typeface="Arial" panose="020B0604020202020204" pitchFamily="34" charset="0"/>
                <a:cs typeface="Calibri" panose="020F0502020204030204" pitchFamily="34" charset="0"/>
              </a:rPr>
            </a:br>
            <a:endParaRPr lang="es-ES" altLang="es-ES" sz="1800">
              <a:solidFill>
                <a:prstClr val="black"/>
              </a:solidFill>
              <a:latin typeface="Arial" panose="020B0604020202020204" pitchFamily="34" charset="0"/>
              <a:cs typeface="Arial" panose="020B0604020202020204" pitchFamily="34" charset="0"/>
            </a:endParaRPr>
          </a:p>
        </p:txBody>
      </p:sp>
      <p:sp>
        <p:nvSpPr>
          <p:cNvPr id="5" name="CuadroTexto 4"/>
          <p:cNvSpPr txBox="1"/>
          <p:nvPr/>
        </p:nvSpPr>
        <p:spPr>
          <a:xfrm>
            <a:off x="1868489" y="5229225"/>
            <a:ext cx="8620125" cy="1384300"/>
          </a:xfrm>
          <a:prstGeom prst="rect">
            <a:avLst/>
          </a:prstGeom>
          <a:noFill/>
        </p:spPr>
        <p:txBody>
          <a:bodyPr>
            <a:spAutoFit/>
          </a:bodyPr>
          <a:lstStyle/>
          <a:p>
            <a:pPr eaLnBrk="0" fontAlgn="base" hangingPunct="0">
              <a:spcBef>
                <a:spcPct val="0"/>
              </a:spcBef>
              <a:spcAft>
                <a:spcPct val="0"/>
              </a:spcAft>
              <a:defRPr/>
            </a:pPr>
            <a:r>
              <a:rPr lang="es-ES" altLang="es-ES" sz="2800">
                <a:solidFill>
                  <a:srgbClr val="34352E"/>
                </a:solidFill>
                <a:ea typeface="Calibri" panose="020F0502020204030204" pitchFamily="34" charset="0"/>
                <a:cs typeface="Arial" panose="020B0604020202020204" pitchFamily="34" charset="0"/>
              </a:rPr>
              <a:t>Las defensas orgánicas frente a la infección se disponen de forma parecida a las defensas de una fortaleza…</a:t>
            </a:r>
            <a:br>
              <a:rPr lang="es-ES" altLang="es-ES" sz="2800">
                <a:solidFill>
                  <a:srgbClr val="34352E"/>
                </a:solidFill>
                <a:ea typeface="Calibri" panose="020F0502020204030204" pitchFamily="34" charset="0"/>
                <a:cs typeface="Arial" panose="020B0604020202020204" pitchFamily="34" charset="0"/>
              </a:rPr>
            </a:br>
            <a:endParaRPr lang="es-ES" altLang="es-ES" sz="2800" dirty="0">
              <a:solidFill>
                <a:prstClr val="black"/>
              </a:solidFill>
              <a:cs typeface="Arial" panose="020B0604020202020204" pitchFamily="34" charset="0"/>
            </a:endParaRPr>
          </a:p>
        </p:txBody>
      </p:sp>
    </p:spTree>
    <p:extLst>
      <p:ext uri="{BB962C8B-B14F-4D97-AF65-F5344CB8AC3E}">
        <p14:creationId xmlns:p14="http://schemas.microsoft.com/office/powerpoint/2010/main" val="3918016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0066" y="213985"/>
            <a:ext cx="8748713" cy="1662112"/>
          </a:xfrm>
          <a:prstGeom prst="rect">
            <a:avLst/>
          </a:prstGeom>
        </p:spPr>
        <p:txBody>
          <a:bodyPr>
            <a:spAutoFit/>
          </a:bodyPr>
          <a:lstStyle/>
          <a:p>
            <a:pPr eaLnBrk="0" fontAlgn="base" hangingPunct="0">
              <a:spcBef>
                <a:spcPct val="0"/>
              </a:spcBef>
              <a:spcAft>
                <a:spcPct val="0"/>
              </a:spcAft>
              <a:defRPr/>
            </a:pPr>
            <a:r>
              <a:rPr lang="es-ES" sz="2400" dirty="0">
                <a:solidFill>
                  <a:srgbClr val="FF0000"/>
                </a:solidFill>
                <a:cs typeface="Arial" panose="020B0604020202020204" pitchFamily="34" charset="0"/>
              </a:rPr>
              <a:t>El </a:t>
            </a:r>
            <a:r>
              <a:rPr lang="es-ES" sz="2400" b="1" dirty="0">
                <a:solidFill>
                  <a:srgbClr val="FF0000"/>
                </a:solidFill>
                <a:cs typeface="Arial" panose="020B0604020202020204" pitchFamily="34" charset="0"/>
              </a:rPr>
              <a:t>esquema general</a:t>
            </a:r>
            <a:r>
              <a:rPr lang="es-ES" sz="2400" dirty="0">
                <a:solidFill>
                  <a:srgbClr val="FF0000"/>
                </a:solidFill>
                <a:cs typeface="Arial" panose="020B0604020202020204" pitchFamily="34" charset="0"/>
              </a:rPr>
              <a:t> de nuestras defensas es el siguiente:</a:t>
            </a:r>
          </a:p>
          <a:p>
            <a:pPr eaLnBrk="0" fontAlgn="base" hangingPunct="0">
              <a:spcBef>
                <a:spcPct val="0"/>
              </a:spcBef>
              <a:spcAft>
                <a:spcPct val="0"/>
              </a:spcAft>
              <a:defRPr/>
            </a:pPr>
            <a:endParaRPr lang="es-ES" dirty="0">
              <a:solidFill>
                <a:prstClr val="black"/>
              </a:solidFill>
              <a:cs typeface="Arial" panose="020B0604020202020204" pitchFamily="34" charset="0"/>
            </a:endParaRPr>
          </a:p>
          <a:p>
            <a:pPr eaLnBrk="0" fontAlgn="base" hangingPunct="0">
              <a:spcBef>
                <a:spcPct val="0"/>
              </a:spcBef>
              <a:spcAft>
                <a:spcPct val="0"/>
              </a:spcAft>
              <a:defRPr/>
            </a:pPr>
            <a:r>
              <a:rPr lang="es-ES" sz="2000" dirty="0">
                <a:solidFill>
                  <a:prstClr val="black"/>
                </a:solidFill>
                <a:cs typeface="Arial" panose="020B0604020202020204" pitchFamily="34" charset="0"/>
              </a:rPr>
              <a:t>a.  </a:t>
            </a:r>
            <a:r>
              <a:rPr lang="es-ES" sz="2000" b="1" dirty="0">
                <a:solidFill>
                  <a:prstClr val="black"/>
                </a:solidFill>
                <a:cs typeface="Arial" panose="020B0604020202020204" pitchFamily="34" charset="0"/>
              </a:rPr>
              <a:t> Las barreras físicas</a:t>
            </a:r>
            <a:r>
              <a:rPr lang="es-ES" sz="2000" dirty="0">
                <a:solidFill>
                  <a:prstClr val="black"/>
                </a:solidFill>
                <a:cs typeface="Arial" panose="020B0604020202020204" pitchFamily="34" charset="0"/>
              </a:rPr>
              <a:t> de nuestro organismo reducen el número de patógenos lo máximo posible, de manera que sólo penetre en nuestro organismo un muy pequeño porcentaje.</a:t>
            </a:r>
          </a:p>
        </p:txBody>
      </p:sp>
      <p:pic>
        <p:nvPicPr>
          <p:cNvPr id="65539"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6851" y="1557337"/>
            <a:ext cx="4457480" cy="483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750066" y="1876097"/>
            <a:ext cx="5113338" cy="5016500"/>
          </a:xfrm>
          <a:prstGeom prst="rect">
            <a:avLst/>
          </a:prstGeom>
        </p:spPr>
        <p:txBody>
          <a:bodyPr>
            <a:spAutoFit/>
          </a:bodyPr>
          <a:lstStyle/>
          <a:p>
            <a:pPr eaLnBrk="0" fontAlgn="base" hangingPunct="0">
              <a:spcBef>
                <a:spcPct val="0"/>
              </a:spcBef>
              <a:spcAft>
                <a:spcPct val="0"/>
              </a:spcAft>
              <a:defRPr/>
            </a:pPr>
            <a:r>
              <a:rPr lang="es-ES" sz="2000" dirty="0">
                <a:solidFill>
                  <a:prstClr val="black"/>
                </a:solidFill>
                <a:cs typeface="Arial" panose="020B0604020202020204" pitchFamily="34" charset="0"/>
              </a:rPr>
              <a:t>b.   Nuestras defensas del </a:t>
            </a:r>
            <a:r>
              <a:rPr lang="es-ES" sz="2000" b="1" dirty="0">
                <a:solidFill>
                  <a:prstClr val="black"/>
                </a:solidFill>
                <a:cs typeface="Arial" panose="020B0604020202020204" pitchFamily="34" charset="0"/>
              </a:rPr>
              <a:t>sistema inmunitario innato</a:t>
            </a:r>
            <a:r>
              <a:rPr lang="es-ES" sz="2000" dirty="0">
                <a:solidFill>
                  <a:prstClr val="black"/>
                </a:solidFill>
                <a:cs typeface="Arial" panose="020B0604020202020204" pitchFamily="34" charset="0"/>
              </a:rPr>
              <a:t> presentes en la zona (macrófagos, granulocitos, natural </a:t>
            </a:r>
            <a:r>
              <a:rPr lang="es-ES" sz="2000" dirty="0" err="1">
                <a:solidFill>
                  <a:prstClr val="black"/>
                </a:solidFill>
                <a:cs typeface="Arial" panose="020B0604020202020204" pitchFamily="34" charset="0"/>
              </a:rPr>
              <a:t>killer</a:t>
            </a:r>
            <a:r>
              <a:rPr lang="es-ES" sz="2000" dirty="0">
                <a:solidFill>
                  <a:prstClr val="black"/>
                </a:solidFill>
                <a:cs typeface="Arial" panose="020B0604020202020204" pitchFamily="34" charset="0"/>
              </a:rPr>
              <a:t>,..) fagocitan o destruyen a todos los enemigos que pueden, y además reclutan a más células, conteniendo la infección hasta que lleguen las tropas de élite, es decir, los linfocitos.</a:t>
            </a:r>
          </a:p>
          <a:p>
            <a:pPr eaLnBrk="0" fontAlgn="base" hangingPunct="0">
              <a:spcBef>
                <a:spcPct val="0"/>
              </a:spcBef>
              <a:spcAft>
                <a:spcPct val="0"/>
              </a:spcAft>
              <a:defRPr/>
            </a:pPr>
            <a:endParaRPr lang="es-ES" sz="2000" dirty="0">
              <a:solidFill>
                <a:prstClr val="black"/>
              </a:solidFill>
              <a:cs typeface="Arial" panose="020B0604020202020204" pitchFamily="34" charset="0"/>
            </a:endParaRPr>
          </a:p>
          <a:p>
            <a:pPr eaLnBrk="0" fontAlgn="base" hangingPunct="0">
              <a:spcBef>
                <a:spcPct val="0"/>
              </a:spcBef>
              <a:spcAft>
                <a:spcPct val="0"/>
              </a:spcAft>
              <a:defRPr/>
            </a:pPr>
            <a:r>
              <a:rPr lang="es-ES" sz="2000" dirty="0">
                <a:solidFill>
                  <a:prstClr val="black"/>
                </a:solidFill>
                <a:cs typeface="Arial" panose="020B0604020202020204" pitchFamily="34" charset="0"/>
              </a:rPr>
              <a:t>c.   Algunas células, especialmente las </a:t>
            </a:r>
            <a:r>
              <a:rPr lang="es-ES" sz="2000" b="1" dirty="0">
                <a:solidFill>
                  <a:prstClr val="black"/>
                </a:solidFill>
                <a:cs typeface="Arial" panose="020B0604020202020204" pitchFamily="34" charset="0"/>
              </a:rPr>
              <a:t>dendríticas</a:t>
            </a:r>
            <a:r>
              <a:rPr lang="es-ES" sz="2000" dirty="0">
                <a:solidFill>
                  <a:prstClr val="black"/>
                </a:solidFill>
                <a:cs typeface="Arial" panose="020B0604020202020204" pitchFamily="34" charset="0"/>
              </a:rPr>
              <a:t>, recogen información acerca del patógeno cual espías infiltrados y se dirigen a órganos como los nódulos linfáticos o el bazo, donde están acuartelados los linfocitos T. Una vez allí, activan a los linfocitos T específicos contra la amenaza en cuestión.</a:t>
            </a:r>
          </a:p>
          <a:p>
            <a:pPr eaLnBrk="0" fontAlgn="base" hangingPunct="0">
              <a:spcBef>
                <a:spcPct val="0"/>
              </a:spcBef>
              <a:spcAft>
                <a:spcPct val="0"/>
              </a:spcAft>
              <a:defRPr/>
            </a:pPr>
            <a:endParaRPr lang="es-ES" sz="2000" dirty="0">
              <a:solidFill>
                <a:prstClr val="black"/>
              </a:solidFill>
              <a:cs typeface="Arial" panose="020B0604020202020204" pitchFamily="34" charset="0"/>
            </a:endParaRPr>
          </a:p>
        </p:txBody>
      </p:sp>
    </p:spTree>
    <p:extLst>
      <p:ext uri="{BB962C8B-B14F-4D97-AF65-F5344CB8AC3E}">
        <p14:creationId xmlns:p14="http://schemas.microsoft.com/office/powerpoint/2010/main" val="109223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8588" y="1333500"/>
            <a:ext cx="41148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1099482" y="1544638"/>
            <a:ext cx="4824412" cy="5016500"/>
          </a:xfrm>
          <a:prstGeom prst="rect">
            <a:avLst/>
          </a:prstGeom>
        </p:spPr>
        <p:txBody>
          <a:bodyPr>
            <a:spAutoFit/>
          </a:bodyPr>
          <a:lstStyle/>
          <a:p>
            <a:pPr eaLnBrk="0" fontAlgn="base" hangingPunct="0">
              <a:spcBef>
                <a:spcPct val="0"/>
              </a:spcBef>
              <a:spcAft>
                <a:spcPct val="0"/>
              </a:spcAft>
              <a:defRPr/>
            </a:pPr>
            <a:r>
              <a:rPr lang="es-ES" sz="2000" dirty="0">
                <a:solidFill>
                  <a:prstClr val="black"/>
                </a:solidFill>
                <a:cs typeface="Arial" panose="020B0604020202020204" pitchFamily="34" charset="0"/>
              </a:rPr>
              <a:t>e.   Si la destrucción del enemigo requiere </a:t>
            </a:r>
            <a:r>
              <a:rPr lang="es-ES" sz="2000" b="1" dirty="0">
                <a:solidFill>
                  <a:prstClr val="black"/>
                </a:solidFill>
                <a:cs typeface="Arial" panose="020B0604020202020204" pitchFamily="34" charset="0"/>
              </a:rPr>
              <a:t>anticuerpos</a:t>
            </a:r>
            <a:r>
              <a:rPr lang="es-ES" sz="2000" dirty="0">
                <a:solidFill>
                  <a:prstClr val="black"/>
                </a:solidFill>
                <a:cs typeface="Arial" panose="020B0604020202020204" pitchFamily="34" charset="0"/>
              </a:rPr>
              <a:t>, los linfocitos T cooperadores contribuirán a activar a los </a:t>
            </a:r>
            <a:r>
              <a:rPr lang="es-ES" sz="2000" b="1" dirty="0">
                <a:solidFill>
                  <a:prstClr val="black"/>
                </a:solidFill>
                <a:cs typeface="Arial" panose="020B0604020202020204" pitchFamily="34" charset="0"/>
              </a:rPr>
              <a:t>linfocitos B</a:t>
            </a:r>
            <a:r>
              <a:rPr lang="es-ES" sz="2000" dirty="0">
                <a:solidFill>
                  <a:prstClr val="black"/>
                </a:solidFill>
                <a:cs typeface="Arial" panose="020B0604020202020204" pitchFamily="34" charset="0"/>
              </a:rPr>
              <a:t> específicos contra el patógeno invasor, y estos empezarán a producir anticuerpos en grandes cantidades.</a:t>
            </a:r>
          </a:p>
          <a:p>
            <a:pPr eaLnBrk="0" fontAlgn="base" hangingPunct="0">
              <a:spcBef>
                <a:spcPct val="0"/>
              </a:spcBef>
              <a:spcAft>
                <a:spcPct val="0"/>
              </a:spcAft>
              <a:defRPr/>
            </a:pPr>
            <a:endParaRPr lang="es-ES" sz="2000" dirty="0">
              <a:solidFill>
                <a:prstClr val="black"/>
              </a:solidFill>
              <a:cs typeface="Arial" panose="020B0604020202020204" pitchFamily="34" charset="0"/>
            </a:endParaRPr>
          </a:p>
          <a:p>
            <a:pPr eaLnBrk="0" fontAlgn="base" hangingPunct="0">
              <a:spcBef>
                <a:spcPct val="0"/>
              </a:spcBef>
              <a:spcAft>
                <a:spcPct val="0"/>
              </a:spcAft>
              <a:defRPr/>
            </a:pPr>
            <a:r>
              <a:rPr lang="es-ES" sz="2000" dirty="0">
                <a:solidFill>
                  <a:prstClr val="black"/>
                </a:solidFill>
                <a:cs typeface="Arial" panose="020B0604020202020204" pitchFamily="34" charset="0"/>
              </a:rPr>
              <a:t>f.   Tras la eliminación de la amenaza llega el momento de </a:t>
            </a:r>
            <a:r>
              <a:rPr lang="es-ES" sz="2000" b="1" dirty="0">
                <a:solidFill>
                  <a:prstClr val="black"/>
                </a:solidFill>
                <a:cs typeface="Arial" panose="020B0604020202020204" pitchFamily="34" charset="0"/>
              </a:rPr>
              <a:t>reparar los daños</a:t>
            </a:r>
            <a:r>
              <a:rPr lang="es-ES" sz="2000" dirty="0">
                <a:solidFill>
                  <a:prstClr val="black"/>
                </a:solidFill>
                <a:cs typeface="Arial" panose="020B0604020202020204" pitchFamily="34" charset="0"/>
              </a:rPr>
              <a:t> al tejido invadido, de las células del sistema inmunitario, y eliminar el exceso de células. Además, un pequeño número de linfocitos B y T se convertirán en células de </a:t>
            </a:r>
            <a:r>
              <a:rPr lang="es-ES" sz="2000" b="1" dirty="0">
                <a:solidFill>
                  <a:prstClr val="black"/>
                </a:solidFill>
                <a:cs typeface="Arial" panose="020B0604020202020204" pitchFamily="34" charset="0"/>
              </a:rPr>
              <a:t>memoria</a:t>
            </a:r>
            <a:r>
              <a:rPr lang="es-ES" sz="2000" dirty="0">
                <a:solidFill>
                  <a:prstClr val="black"/>
                </a:solidFill>
                <a:cs typeface="Arial" panose="020B0604020202020204" pitchFamily="34" charset="0"/>
              </a:rPr>
              <a:t>, que serán mucho más efectivas cuando se produzca una nueva infección por el mismo patógeno.</a:t>
            </a:r>
          </a:p>
        </p:txBody>
      </p:sp>
      <p:sp>
        <p:nvSpPr>
          <p:cNvPr id="4" name="Rectángulo 3"/>
          <p:cNvSpPr/>
          <p:nvPr/>
        </p:nvSpPr>
        <p:spPr>
          <a:xfrm>
            <a:off x="1099482" y="220663"/>
            <a:ext cx="8497887" cy="1323975"/>
          </a:xfrm>
          <a:prstGeom prst="rect">
            <a:avLst/>
          </a:prstGeom>
        </p:spPr>
        <p:txBody>
          <a:bodyPr>
            <a:spAutoFit/>
          </a:bodyPr>
          <a:lstStyle/>
          <a:p>
            <a:pPr eaLnBrk="0" fontAlgn="base" hangingPunct="0">
              <a:spcBef>
                <a:spcPct val="0"/>
              </a:spcBef>
              <a:spcAft>
                <a:spcPct val="0"/>
              </a:spcAft>
              <a:defRPr/>
            </a:pPr>
            <a:r>
              <a:rPr lang="es-ES" sz="2000" dirty="0">
                <a:solidFill>
                  <a:prstClr val="black"/>
                </a:solidFill>
                <a:cs typeface="Arial" panose="020B0604020202020204" pitchFamily="34" charset="0"/>
              </a:rPr>
              <a:t>d.   Si destruir la amenaza requiere destruir células infectadas, los </a:t>
            </a:r>
            <a:r>
              <a:rPr lang="es-ES" sz="2000" b="1" dirty="0">
                <a:solidFill>
                  <a:prstClr val="black"/>
                </a:solidFill>
                <a:cs typeface="Arial" panose="020B0604020202020204" pitchFamily="34" charset="0"/>
              </a:rPr>
              <a:t>linfocitos T </a:t>
            </a:r>
            <a:r>
              <a:rPr lang="es-ES" sz="2000" b="1" dirty="0" err="1">
                <a:solidFill>
                  <a:prstClr val="black"/>
                </a:solidFill>
                <a:cs typeface="Arial" panose="020B0604020202020204" pitchFamily="34" charset="0"/>
              </a:rPr>
              <a:t>citotóxicos</a:t>
            </a:r>
            <a:r>
              <a:rPr lang="es-ES" sz="2000" dirty="0">
                <a:solidFill>
                  <a:prstClr val="black"/>
                </a:solidFill>
                <a:cs typeface="Arial" panose="020B0604020202020204" pitchFamily="34" charset="0"/>
              </a:rPr>
              <a:t> acudirán al lugar de la infección. En cualquier caso los T cooperadores organizarán y potenciarán el tipo de respuesta más efectivo contra el patógeno.</a:t>
            </a:r>
          </a:p>
        </p:txBody>
      </p:sp>
    </p:spTree>
    <p:extLst>
      <p:ext uri="{BB962C8B-B14F-4D97-AF65-F5344CB8AC3E}">
        <p14:creationId xmlns:p14="http://schemas.microsoft.com/office/powerpoint/2010/main" val="23370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Inmunol"/>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19288" y="765175"/>
            <a:ext cx="7993062" cy="5994400"/>
          </a:xfrm>
        </p:spPr>
      </p:pic>
      <p:sp>
        <p:nvSpPr>
          <p:cNvPr id="67587" name="Text Box 9"/>
          <p:cNvSpPr txBox="1">
            <a:spLocks noChangeArrowheads="1"/>
          </p:cNvSpPr>
          <p:nvPr/>
        </p:nvSpPr>
        <p:spPr bwMode="auto">
          <a:xfrm>
            <a:off x="3314700" y="2811464"/>
            <a:ext cx="1633538" cy="36988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ES" altLang="es-ES" sz="1800" b="1">
                <a:solidFill>
                  <a:srgbClr val="FF0000"/>
                </a:solidFill>
                <a:latin typeface="Arial" panose="020B0604020202020204" pitchFamily="34" charset="0"/>
                <a:cs typeface="Arial" panose="020B0604020202020204" pitchFamily="34" charset="0"/>
              </a:rPr>
              <a:t>Inespecíficas</a:t>
            </a:r>
          </a:p>
        </p:txBody>
      </p:sp>
      <p:sp>
        <p:nvSpPr>
          <p:cNvPr id="67588" name="Text Box 10"/>
          <p:cNvSpPr txBox="1">
            <a:spLocks noChangeArrowheads="1"/>
          </p:cNvSpPr>
          <p:nvPr/>
        </p:nvSpPr>
        <p:spPr bwMode="auto">
          <a:xfrm>
            <a:off x="7535863" y="2813050"/>
            <a:ext cx="1454150" cy="36988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ES" altLang="es-ES" sz="1800" b="1">
                <a:solidFill>
                  <a:srgbClr val="FF0000"/>
                </a:solidFill>
                <a:latin typeface="Arial" panose="020B0604020202020204" pitchFamily="34" charset="0"/>
                <a:cs typeface="Arial" panose="020B0604020202020204" pitchFamily="34" charset="0"/>
              </a:rPr>
              <a:t>Específicas</a:t>
            </a:r>
          </a:p>
        </p:txBody>
      </p:sp>
      <p:sp>
        <p:nvSpPr>
          <p:cNvPr id="67589" name="4 CuadroTexto"/>
          <p:cNvSpPr txBox="1">
            <a:spLocks noChangeArrowheads="1"/>
          </p:cNvSpPr>
          <p:nvPr/>
        </p:nvSpPr>
        <p:spPr bwMode="auto">
          <a:xfrm>
            <a:off x="2487613" y="6165850"/>
            <a:ext cx="1643062"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s-ES" altLang="es-ES" sz="1800" b="1">
                <a:solidFill>
                  <a:srgbClr val="000000"/>
                </a:solidFill>
                <a:latin typeface="Arial" panose="020B0604020202020204" pitchFamily="34" charset="0"/>
                <a:cs typeface="Arial" panose="020B0604020202020204" pitchFamily="34" charset="0"/>
              </a:rPr>
              <a:t>1ª Barrera</a:t>
            </a:r>
          </a:p>
        </p:txBody>
      </p:sp>
      <p:sp>
        <p:nvSpPr>
          <p:cNvPr id="67590" name="5 CuadroTexto"/>
          <p:cNvSpPr txBox="1">
            <a:spLocks noChangeArrowheads="1"/>
          </p:cNvSpPr>
          <p:nvPr/>
        </p:nvSpPr>
        <p:spPr bwMode="auto">
          <a:xfrm>
            <a:off x="4795838" y="6165850"/>
            <a:ext cx="1643062"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s-ES" altLang="es-ES" sz="1800" b="1">
                <a:solidFill>
                  <a:srgbClr val="000000"/>
                </a:solidFill>
                <a:latin typeface="Arial" panose="020B0604020202020204" pitchFamily="34" charset="0"/>
                <a:cs typeface="Arial" panose="020B0604020202020204" pitchFamily="34" charset="0"/>
              </a:rPr>
              <a:t>2ª Barrera</a:t>
            </a:r>
          </a:p>
        </p:txBody>
      </p:sp>
      <p:sp>
        <p:nvSpPr>
          <p:cNvPr id="67591" name="6 CuadroTexto"/>
          <p:cNvSpPr txBox="1">
            <a:spLocks noChangeArrowheads="1"/>
          </p:cNvSpPr>
          <p:nvPr/>
        </p:nvSpPr>
        <p:spPr bwMode="auto">
          <a:xfrm>
            <a:off x="7874001" y="6161089"/>
            <a:ext cx="1643063"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s-ES" altLang="es-ES" sz="1800" b="1">
                <a:solidFill>
                  <a:srgbClr val="000000"/>
                </a:solidFill>
                <a:latin typeface="Arial" panose="020B0604020202020204" pitchFamily="34" charset="0"/>
                <a:cs typeface="Arial" panose="020B0604020202020204" pitchFamily="34" charset="0"/>
              </a:rPr>
              <a:t>3ª Barrera</a:t>
            </a:r>
          </a:p>
        </p:txBody>
      </p:sp>
      <p:sp>
        <p:nvSpPr>
          <p:cNvPr id="2" name="CuadroTexto 1"/>
          <p:cNvSpPr txBox="1"/>
          <p:nvPr/>
        </p:nvSpPr>
        <p:spPr>
          <a:xfrm>
            <a:off x="2082801" y="565151"/>
            <a:ext cx="7070725" cy="460375"/>
          </a:xfrm>
          <a:prstGeom prst="rect">
            <a:avLst/>
          </a:prstGeom>
          <a:noFill/>
        </p:spPr>
        <p:txBody>
          <a:bodyPr>
            <a:spAutoFit/>
          </a:bodyPr>
          <a:lstStyle/>
          <a:p>
            <a:pPr eaLnBrk="0" fontAlgn="base" hangingPunct="0">
              <a:spcBef>
                <a:spcPct val="0"/>
              </a:spcBef>
              <a:spcAft>
                <a:spcPct val="0"/>
              </a:spcAft>
              <a:defRPr/>
            </a:pPr>
            <a:r>
              <a:rPr lang="es-ES" sz="2400" dirty="0">
                <a:solidFill>
                  <a:prstClr val="black"/>
                </a:solidFill>
                <a:cs typeface="Arial" panose="020B0604020202020204" pitchFamily="34" charset="0"/>
              </a:rPr>
              <a:t>En resumen:</a:t>
            </a:r>
          </a:p>
        </p:txBody>
      </p:sp>
    </p:spTree>
    <p:extLst>
      <p:ext uri="{BB962C8B-B14F-4D97-AF65-F5344CB8AC3E}">
        <p14:creationId xmlns:p14="http://schemas.microsoft.com/office/powerpoint/2010/main" val="68967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nvGraphicFramePr>
        <p:xfrm>
          <a:off x="1992314" y="836613"/>
          <a:ext cx="8435976" cy="5467350"/>
        </p:xfrm>
        <a:graphic>
          <a:graphicData uri="http://schemas.openxmlformats.org/drawingml/2006/table">
            <a:tbl>
              <a:tblPr firstRow="1" firstCol="1" lastRow="1" lastCol="1" bandRow="1" bandCol="1"/>
              <a:tblGrid>
                <a:gridCol w="4217988"/>
                <a:gridCol w="4217988"/>
              </a:tblGrid>
              <a:tr h="1147306">
                <a:tc>
                  <a:txBody>
                    <a:bodyPr/>
                    <a:lstStyle/>
                    <a:p>
                      <a:pPr algn="ctr">
                        <a:spcAft>
                          <a:spcPts val="0"/>
                        </a:spcAft>
                      </a:pPr>
                      <a:r>
                        <a:rPr lang="es-ES" sz="2400" b="1" u="none" strike="noStrike" kern="0" dirty="0">
                          <a:effectLst/>
                          <a:latin typeface="Times New Roman" panose="02020603050405020304" pitchFamily="18" charset="0"/>
                        </a:rPr>
                        <a:t>Respuesta inmunitaria innata o inespecífica</a:t>
                      </a:r>
                      <a:endParaRPr lang="es-ES" sz="2400" b="1" u="sng" kern="0" dirty="0">
                        <a:effectLst/>
                        <a:latin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s-ES" sz="2400" b="1" u="none" strike="noStrike" kern="0" dirty="0">
                          <a:effectLst/>
                          <a:latin typeface="Times New Roman" panose="02020603050405020304" pitchFamily="18" charset="0"/>
                        </a:rPr>
                        <a:t>Respuesta inmunitaria adaptativa o específica</a:t>
                      </a:r>
                      <a:endParaRPr lang="es-ES" sz="2400" b="1" u="sng" kern="0" dirty="0">
                        <a:effectLst/>
                        <a:latin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775211">
                <a:tc>
                  <a:txBody>
                    <a:bodyPr/>
                    <a:lstStyle/>
                    <a:p>
                      <a:pPr algn="ctr">
                        <a:spcAft>
                          <a:spcPts val="0"/>
                        </a:spcAft>
                      </a:pPr>
                      <a:r>
                        <a:rPr lang="es-ES" sz="2000" b="0" u="none" kern="0" dirty="0" smtClean="0">
                          <a:effectLst/>
                          <a:latin typeface="+mj-lt"/>
                        </a:rPr>
                        <a:t>PRIMERA Y SEGUNDA BARRERAS </a:t>
                      </a:r>
                      <a:endParaRPr lang="es-ES" sz="2000" b="0" u="none" kern="0" dirty="0">
                        <a:effectLst/>
                        <a:latin typeface="+mj-lt"/>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s-ES" sz="2000" b="0" u="none" kern="0" dirty="0" smtClean="0">
                          <a:effectLst/>
                          <a:latin typeface="+mj-lt"/>
                        </a:rPr>
                        <a:t> TERCERA BARRERA </a:t>
                      </a:r>
                      <a:endParaRPr lang="es-ES" sz="2000" b="0" u="none" kern="0" dirty="0">
                        <a:effectLst/>
                        <a:latin typeface="+mj-lt"/>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75211">
                <a:tc>
                  <a:txBody>
                    <a:bodyPr/>
                    <a:lstStyle/>
                    <a:p>
                      <a:pPr algn="ctr">
                        <a:spcAft>
                          <a:spcPts val="0"/>
                        </a:spcAft>
                      </a:pPr>
                      <a:r>
                        <a:rPr lang="es-ES" sz="2000" b="0" u="none" strike="noStrike" kern="0" dirty="0">
                          <a:effectLst/>
                          <a:latin typeface="+mj-lt"/>
                        </a:rPr>
                        <a:t>No es específica de un patógeno particular</a:t>
                      </a:r>
                      <a:endParaRPr lang="es-ES" sz="2000" b="1" u="sng" kern="0" dirty="0">
                        <a:effectLst/>
                        <a:latin typeface="+mj-lt"/>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s-ES" sz="2000" b="0" u="none" strike="noStrike" kern="0" dirty="0">
                          <a:effectLst/>
                          <a:latin typeface="+mj-lt"/>
                        </a:rPr>
                        <a:t>Específica contra el patógeno</a:t>
                      </a:r>
                      <a:endParaRPr lang="es-ES" sz="2000" b="1" u="sng" kern="0" dirty="0">
                        <a:effectLst/>
                        <a:latin typeface="+mj-lt"/>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75211">
                <a:tc>
                  <a:txBody>
                    <a:bodyPr/>
                    <a:lstStyle/>
                    <a:p>
                      <a:pPr algn="ctr">
                        <a:spcAft>
                          <a:spcPts val="0"/>
                        </a:spcAft>
                      </a:pPr>
                      <a:r>
                        <a:rPr lang="es-ES" sz="2000" b="0" u="none" strike="noStrike" kern="0" dirty="0">
                          <a:effectLst/>
                          <a:latin typeface="+mj-lt"/>
                        </a:rPr>
                        <a:t>Carece de memoria inmunológica</a:t>
                      </a:r>
                      <a:endParaRPr lang="es-ES" sz="2000" b="1" u="sng" kern="0" dirty="0">
                        <a:effectLst/>
                        <a:latin typeface="+mj-lt"/>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s-ES" sz="2000" b="0" u="none" strike="noStrike" kern="0" dirty="0">
                          <a:effectLst/>
                          <a:latin typeface="+mj-lt"/>
                        </a:rPr>
                        <a:t>Posee memoria inmunológica</a:t>
                      </a:r>
                      <a:endParaRPr lang="es-ES" sz="2000" b="1" u="sng" kern="0" dirty="0">
                        <a:effectLst/>
                        <a:latin typeface="+mj-lt"/>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75211">
                <a:tc>
                  <a:txBody>
                    <a:bodyPr/>
                    <a:lstStyle/>
                    <a:p>
                      <a:pPr algn="ctr">
                        <a:spcAft>
                          <a:spcPts val="0"/>
                        </a:spcAft>
                      </a:pPr>
                      <a:r>
                        <a:rPr lang="es-ES" sz="2000" b="0" u="none" strike="noStrike" kern="0" dirty="0">
                          <a:effectLst/>
                          <a:latin typeface="+mj-lt"/>
                        </a:rPr>
                        <a:t>Inmediata</a:t>
                      </a:r>
                      <a:endParaRPr lang="es-ES" sz="2000" b="1" u="sng" kern="0" dirty="0">
                        <a:effectLst/>
                        <a:latin typeface="+mj-lt"/>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s-ES" sz="2000" b="0" u="none" kern="0" dirty="0" smtClean="0">
                          <a:effectLst/>
                          <a:latin typeface="+mj-lt"/>
                        </a:rPr>
                        <a:t>Tarda entre 3 y 4 días en ser efectiva=Respuesta primaria. </a:t>
                      </a:r>
                    </a:p>
                    <a:p>
                      <a:pPr algn="ctr">
                        <a:spcAft>
                          <a:spcPts val="0"/>
                        </a:spcAft>
                      </a:pPr>
                      <a:r>
                        <a:rPr lang="es-ES" sz="2000" b="0" u="none" kern="0" dirty="0" smtClean="0">
                          <a:effectLst/>
                          <a:latin typeface="+mj-lt"/>
                        </a:rPr>
                        <a:t>Si hay células memoria es más rápida y duradera=Respuesta secundaria </a:t>
                      </a:r>
                      <a:endParaRPr lang="es-ES" sz="2000" b="0" u="none" kern="0" dirty="0">
                        <a:effectLst/>
                        <a:latin typeface="+mj-lt"/>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75211">
                <a:tc>
                  <a:txBody>
                    <a:bodyPr/>
                    <a:lstStyle/>
                    <a:p>
                      <a:pPr algn="ctr">
                        <a:spcAft>
                          <a:spcPts val="0"/>
                        </a:spcAft>
                      </a:pPr>
                      <a:r>
                        <a:rPr lang="es-ES" sz="2000" b="0" u="none" strike="noStrike" kern="0">
                          <a:effectLst/>
                          <a:latin typeface="+mj-lt"/>
                        </a:rPr>
                        <a:t>Respuesta independiente del contacto con el patógeno</a:t>
                      </a:r>
                      <a:endParaRPr lang="es-ES" sz="2000" b="1" u="sng" kern="0">
                        <a:effectLst/>
                        <a:latin typeface="+mj-lt"/>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es-ES" sz="2000" b="0" u="none" strike="noStrike" kern="0" dirty="0">
                          <a:effectLst/>
                          <a:latin typeface="+mj-lt"/>
                        </a:rPr>
                        <a:t>Respuesta dependiente </a:t>
                      </a:r>
                      <a:r>
                        <a:rPr lang="es-ES" sz="2000" b="0" u="none" strike="noStrike" kern="0" dirty="0" smtClean="0">
                          <a:effectLst/>
                          <a:latin typeface="+mj-lt"/>
                        </a:rPr>
                        <a:t>del contacto con el  </a:t>
                      </a:r>
                      <a:r>
                        <a:rPr lang="es-ES" sz="2000" b="0" u="none" strike="noStrike" kern="0" dirty="0">
                          <a:effectLst/>
                          <a:latin typeface="+mj-lt"/>
                        </a:rPr>
                        <a:t>patógeno</a:t>
                      </a:r>
                      <a:endParaRPr lang="es-ES" sz="2000" b="1" u="sng" kern="0" dirty="0">
                        <a:effectLst/>
                        <a:latin typeface="+mj-lt"/>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63513" name="CuadroTexto 1"/>
          <p:cNvSpPr txBox="1">
            <a:spLocks noChangeArrowheads="1"/>
          </p:cNvSpPr>
          <p:nvPr/>
        </p:nvSpPr>
        <p:spPr bwMode="auto">
          <a:xfrm>
            <a:off x="2208213" y="2603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defRPr/>
            </a:pPr>
            <a:r>
              <a:rPr lang="es-ES" altLang="es-ES" sz="2000" dirty="0">
                <a:solidFill>
                  <a:prstClr val="black"/>
                </a:solidFill>
                <a:latin typeface="Calibri"/>
                <a:cs typeface="Arial" panose="020B0604020202020204" pitchFamily="34" charset="0"/>
              </a:rPr>
              <a:t>Comparemos ahora los dos tipos de respuesta inmunitaria:</a:t>
            </a:r>
          </a:p>
        </p:txBody>
      </p:sp>
    </p:spTree>
    <p:extLst>
      <p:ext uri="{BB962C8B-B14F-4D97-AF65-F5344CB8AC3E}">
        <p14:creationId xmlns:p14="http://schemas.microsoft.com/office/powerpoint/2010/main" val="1196211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ángulo 1"/>
          <p:cNvSpPr>
            <a:spLocks noChangeArrowheads="1"/>
          </p:cNvSpPr>
          <p:nvPr/>
        </p:nvSpPr>
        <p:spPr bwMode="auto">
          <a:xfrm>
            <a:off x="1992314" y="981076"/>
            <a:ext cx="85677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s-ES" altLang="es-ES" b="1">
                <a:solidFill>
                  <a:prstClr val="black"/>
                </a:solidFill>
              </a:rPr>
              <a:t>Asalto al organismo; Las barreras físicas:</a:t>
            </a:r>
            <a:endParaRPr lang="es-ES" altLang="es-ES">
              <a:solidFill>
                <a:prstClr val="black"/>
              </a:solidFill>
            </a:endParaRPr>
          </a:p>
          <a:p>
            <a:pPr eaLnBrk="0" fontAlgn="base" hangingPunct="0">
              <a:spcBef>
                <a:spcPct val="0"/>
              </a:spcBef>
              <a:spcAft>
                <a:spcPct val="0"/>
              </a:spcAft>
            </a:pPr>
            <a:r>
              <a:rPr lang="es-ES" altLang="es-ES">
                <a:solidFill>
                  <a:prstClr val="black"/>
                </a:solidFill>
              </a:rPr>
              <a:t>La inmensa mayoría de los potenciales invasores se quedan a las puertas del cuerpo sin conseguir jamás penetrar en el organismo. Esto ocurre porque lo primero que tiene que superar un patógeno es alguna de las infranqueables barreras físicas de nuestro cuerpo.</a:t>
            </a:r>
          </a:p>
        </p:txBody>
      </p:sp>
      <p:sp>
        <p:nvSpPr>
          <p:cNvPr id="3" name="Rectangle 4"/>
          <p:cNvSpPr txBox="1">
            <a:spLocks noChangeArrowheads="1"/>
          </p:cNvSpPr>
          <p:nvPr/>
        </p:nvSpPr>
        <p:spPr>
          <a:xfrm>
            <a:off x="3222625" y="188913"/>
            <a:ext cx="5397500" cy="576262"/>
          </a:xfrm>
          <a:prstGeom prst="rect">
            <a:avLst/>
          </a:prstGeom>
          <a:solidFill>
            <a:schemeClr val="accent4">
              <a:lumMod val="60000"/>
              <a:lumOff val="40000"/>
            </a:schemeClr>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defRPr/>
            </a:pPr>
            <a:r>
              <a:rPr lang="es-ES" altLang="es-ES" sz="3200" b="1">
                <a:solidFill>
                  <a:prstClr val="black"/>
                </a:solidFill>
              </a:rPr>
              <a:t>2.1 Barreras externas</a:t>
            </a:r>
            <a:endParaRPr lang="es-ES" altLang="es-ES" sz="3200" b="1" dirty="0">
              <a:solidFill>
                <a:prstClr val="black"/>
              </a:solidFill>
            </a:endParaRPr>
          </a:p>
        </p:txBody>
      </p:sp>
      <p:sp>
        <p:nvSpPr>
          <p:cNvPr id="69636" name="Rectángulo 3"/>
          <p:cNvSpPr>
            <a:spLocks noChangeArrowheads="1"/>
          </p:cNvSpPr>
          <p:nvPr/>
        </p:nvSpPr>
        <p:spPr bwMode="auto">
          <a:xfrm>
            <a:off x="1951039" y="3644900"/>
            <a:ext cx="85693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s-ES" altLang="es-ES">
                <a:solidFill>
                  <a:prstClr val="black"/>
                </a:solidFill>
              </a:rPr>
              <a:t>Las primeras células con las que se encuentra una amenaza que quiera atravesar una barrera física son las </a:t>
            </a:r>
            <a:r>
              <a:rPr lang="es-ES" altLang="es-ES" b="1">
                <a:solidFill>
                  <a:prstClr val="black"/>
                </a:solidFill>
              </a:rPr>
              <a:t>células epiteliales</a:t>
            </a:r>
            <a:r>
              <a:rPr lang="es-ES" altLang="es-ES">
                <a:solidFill>
                  <a:prstClr val="black"/>
                </a:solidFill>
              </a:rPr>
              <a:t> que definen esa barrera. Las células epiteliales son células que demarcan un espacio o un órgano, y son las que regulan el paso de sustancias y células de un lado a otro. Uno pensaría que simplemente hacen de barreras, pero tienen muchísimas funciones. Las del intestino, por ejemplo, son las que regulan el paso de nutrientes desde el tracto intestinal hasta la sangre. Las células epiteliales de la piel, tracto intestinal, etc. secretan de manera constante y activa </a:t>
            </a:r>
            <a:r>
              <a:rPr lang="es-ES" altLang="es-ES" b="1">
                <a:solidFill>
                  <a:prstClr val="black"/>
                </a:solidFill>
              </a:rPr>
              <a:t>proteínas bactericidas</a:t>
            </a:r>
            <a:r>
              <a:rPr lang="es-ES" altLang="es-ES">
                <a:solidFill>
                  <a:prstClr val="black"/>
                </a:solidFill>
              </a:rPr>
              <a:t>, </a:t>
            </a:r>
            <a:r>
              <a:rPr lang="es-ES" altLang="es-ES" b="1">
                <a:solidFill>
                  <a:prstClr val="black"/>
                </a:solidFill>
              </a:rPr>
              <a:t>mucus</a:t>
            </a:r>
            <a:r>
              <a:rPr lang="es-ES" altLang="es-ES">
                <a:solidFill>
                  <a:prstClr val="black"/>
                </a:solidFill>
              </a:rPr>
              <a:t>, </a:t>
            </a:r>
            <a:r>
              <a:rPr lang="es-ES" altLang="es-ES" b="1">
                <a:solidFill>
                  <a:prstClr val="black"/>
                </a:solidFill>
              </a:rPr>
              <a:t>sudor</a:t>
            </a:r>
            <a:r>
              <a:rPr lang="es-ES" altLang="es-ES">
                <a:solidFill>
                  <a:prstClr val="black"/>
                </a:solidFill>
              </a:rPr>
              <a:t>, etc. que frenan gran cantidad de posibles amenazas.</a:t>
            </a:r>
          </a:p>
        </p:txBody>
      </p:sp>
      <p:sp>
        <p:nvSpPr>
          <p:cNvPr id="69637" name="Rectangle 4"/>
          <p:cNvSpPr txBox="1">
            <a:spLocks noChangeArrowheads="1"/>
          </p:cNvSpPr>
          <p:nvPr/>
        </p:nvSpPr>
        <p:spPr bwMode="auto">
          <a:xfrm>
            <a:off x="2120900" y="2544764"/>
            <a:ext cx="8229600" cy="7191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s-ES" altLang="es-ES" sz="2800" b="1">
                <a:solidFill>
                  <a:prstClr val="black"/>
                </a:solidFill>
                <a:cs typeface="Arial" panose="020B0604020202020204" pitchFamily="34" charset="0"/>
              </a:rPr>
              <a:t/>
            </a:r>
            <a:br>
              <a:rPr lang="es-ES" altLang="es-ES" sz="2800" b="1">
                <a:solidFill>
                  <a:prstClr val="black"/>
                </a:solidFill>
                <a:cs typeface="Arial" panose="020B0604020202020204" pitchFamily="34" charset="0"/>
              </a:rPr>
            </a:br>
            <a:r>
              <a:rPr lang="es-ES" altLang="es-ES" sz="2800" b="1">
                <a:solidFill>
                  <a:prstClr val="black"/>
                </a:solidFill>
                <a:cs typeface="Arial" panose="020B0604020202020204" pitchFamily="34" charset="0"/>
              </a:rPr>
              <a:t>Primera barrera externa</a:t>
            </a:r>
            <a:br>
              <a:rPr lang="es-ES" altLang="es-ES" sz="2800" b="1">
                <a:solidFill>
                  <a:prstClr val="black"/>
                </a:solidFill>
                <a:cs typeface="Arial" panose="020B0604020202020204" pitchFamily="34" charset="0"/>
              </a:rPr>
            </a:br>
            <a:endParaRPr lang="es-ES" altLang="es-ES" sz="2800" b="1">
              <a:solidFill>
                <a:prstClr val="black"/>
              </a:solidFill>
              <a:cs typeface="Arial" panose="020B0604020202020204" pitchFamily="34" charset="0"/>
            </a:endParaRPr>
          </a:p>
        </p:txBody>
      </p:sp>
    </p:spTree>
    <p:extLst>
      <p:ext uri="{BB962C8B-B14F-4D97-AF65-F5344CB8AC3E}">
        <p14:creationId xmlns:p14="http://schemas.microsoft.com/office/powerpoint/2010/main" val="126510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inmuno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424113" y="1125538"/>
            <a:ext cx="7872412" cy="5903912"/>
          </a:xfrm>
        </p:spPr>
      </p:pic>
      <p:sp>
        <p:nvSpPr>
          <p:cNvPr id="70659" name="Text Box 11"/>
          <p:cNvSpPr txBox="1">
            <a:spLocks noChangeArrowheads="1"/>
          </p:cNvSpPr>
          <p:nvPr/>
        </p:nvSpPr>
        <p:spPr bwMode="auto">
          <a:xfrm>
            <a:off x="6959600" y="3068639"/>
            <a:ext cx="172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ES" altLang="es-ES" sz="1400" b="1">
                <a:solidFill>
                  <a:prstClr val="black"/>
                </a:solidFill>
                <a:latin typeface="Arial" panose="020B0604020202020204" pitchFamily="34" charset="0"/>
                <a:cs typeface="Arial" panose="020B0604020202020204" pitchFamily="34" charset="0"/>
              </a:rPr>
              <a:t>- HCl </a:t>
            </a:r>
            <a:r>
              <a:rPr lang="es-ES" altLang="es-ES" sz="1400">
                <a:solidFill>
                  <a:prstClr val="black"/>
                </a:solidFill>
                <a:latin typeface="Arial" panose="020B0604020202020204" pitchFamily="34" charset="0"/>
                <a:cs typeface="Arial" panose="020B0604020202020204" pitchFamily="34" charset="0"/>
              </a:rPr>
              <a:t>del estómago</a:t>
            </a:r>
          </a:p>
        </p:txBody>
      </p:sp>
      <p:sp>
        <p:nvSpPr>
          <p:cNvPr id="4" name="Marcador de contenido 6"/>
          <p:cNvSpPr txBox="1">
            <a:spLocks/>
          </p:cNvSpPr>
          <p:nvPr/>
        </p:nvSpPr>
        <p:spPr bwMode="auto">
          <a:xfrm>
            <a:off x="2855914" y="333375"/>
            <a:ext cx="6696075" cy="647700"/>
          </a:xfrm>
          <a:prstGeom prst="rect">
            <a:avLst/>
          </a:prstGeom>
          <a:solidFill>
            <a:schemeClr val="tx2">
              <a:lumMod val="40000"/>
              <a:lumOff val="60000"/>
            </a:schemeClr>
          </a:solidFill>
          <a:ln>
            <a:solidFill>
              <a:schemeClr val="tx1"/>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s-ES" altLang="es-ES" b="1" dirty="0">
                <a:solidFill>
                  <a:prstClr val="black"/>
                </a:solidFill>
              </a:rPr>
              <a:t>2. RESPUESTA INMUNITARIA INNATA  </a:t>
            </a:r>
          </a:p>
          <a:p>
            <a:pPr marL="0" indent="0">
              <a:buNone/>
              <a:defRPr/>
            </a:pPr>
            <a:r>
              <a:rPr lang="es-ES" altLang="es-ES" b="1" dirty="0">
                <a:solidFill>
                  <a:prstClr val="black"/>
                </a:solidFill>
              </a:rPr>
              <a:t>                                               </a:t>
            </a:r>
          </a:p>
          <a:p>
            <a:pPr marL="0" indent="0">
              <a:buNone/>
              <a:defRPr/>
            </a:pPr>
            <a:endParaRPr lang="es-ES" altLang="es-ES" sz="2000" b="1" dirty="0">
              <a:solidFill>
                <a:prstClr val="black"/>
              </a:solidFill>
            </a:endParaRPr>
          </a:p>
        </p:txBody>
      </p:sp>
    </p:spTree>
    <p:extLst>
      <p:ext uri="{BB962C8B-B14F-4D97-AF65-F5344CB8AC3E}">
        <p14:creationId xmlns:p14="http://schemas.microsoft.com/office/powerpoint/2010/main" val="2110040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1200" y="115889"/>
            <a:ext cx="8229600" cy="6010275"/>
          </a:xfrm>
        </p:spPr>
        <p:txBody>
          <a:bodyPr/>
          <a:lstStyle/>
          <a:p>
            <a:pPr marL="0" indent="0" algn="ctr" eaLnBrk="1" hangingPunct="1">
              <a:buNone/>
              <a:defRPr/>
            </a:pPr>
            <a:r>
              <a:rPr lang="es-ES" sz="2800" b="1" u="sng" dirty="0"/>
              <a:t> Mecanismos de defensa orgánica</a:t>
            </a:r>
          </a:p>
          <a:p>
            <a:pPr eaLnBrk="1" hangingPunct="1">
              <a:defRPr/>
            </a:pPr>
            <a:r>
              <a:rPr lang="es-ES" sz="1800" dirty="0"/>
              <a:t> 1.- Inespecíficos: Externos: componentes (piel y mucosas) y modo de acción (barrera física). Internos: componentes (glóbulos blancos, células cebadas, complemento e interferón) y modos de acción (fagocitosis, respuesta inflamatoria localizada y sistémica). </a:t>
            </a:r>
          </a:p>
          <a:p>
            <a:pPr eaLnBrk="1" hangingPunct="1">
              <a:defRPr/>
            </a:pPr>
            <a:r>
              <a:rPr lang="es-ES" sz="1800" dirty="0"/>
              <a:t>2.- Específicos: El sistema inmune. Características básicas de la respuesta inmune (especificidad y diversidad, reconocimiento de lo propio/no propio y memoria). Origen y tipos de células que intervienen en la respuesta inmune. Respuesta humoral: Concepto de antígeno y anticuerpo. Estructura molecular de los anticuerpos. Conocimiento del esquema de la estructura de un anticuerpo (forma de horquilla, localización de las cadenas pesadas y las ligeras y el sitio de unión del antígeno). Tipos de reacción antígeno-anticuerpo. Concepto de memoria inmunológica: respuesta primaria y secundaria del sistema inmune. Respuesta celular: Tipos de células y función. Inmunidad natural activa y pasiva. Inmunidad artificial activa (vacunas) y pasiva (sueros). </a:t>
            </a:r>
          </a:p>
          <a:p>
            <a:pPr eaLnBrk="1" hangingPunct="1">
              <a:defRPr/>
            </a:pPr>
            <a:r>
              <a:rPr lang="es-ES" sz="1800" dirty="0"/>
              <a:t>3.- Alteraciones del sistema inmune: Alergias. Inmunodeficiencias congénita y adquirida. Características del SIDA, transmisión y modo de acción del VIH sobre el sistema inmunitario. </a:t>
            </a:r>
          </a:p>
        </p:txBody>
      </p:sp>
    </p:spTree>
    <p:extLst>
      <p:ext uri="{BB962C8B-B14F-4D97-AF65-F5344CB8AC3E}">
        <p14:creationId xmlns:p14="http://schemas.microsoft.com/office/powerpoint/2010/main" val="670085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4"/>
          <p:cNvSpPr>
            <a:spLocks noGrp="1" noChangeArrowheads="1"/>
          </p:cNvSpPr>
          <p:nvPr>
            <p:ph type="ctrTitle"/>
          </p:nvPr>
        </p:nvSpPr>
        <p:spPr>
          <a:xfrm>
            <a:off x="3222625" y="188913"/>
            <a:ext cx="5397500" cy="576262"/>
          </a:xfrm>
          <a:solidFill>
            <a:schemeClr val="accent4">
              <a:lumMod val="60000"/>
              <a:lumOff val="40000"/>
            </a:schemeClr>
          </a:solidFill>
        </p:spPr>
        <p:txBody>
          <a:bodyPr/>
          <a:lstStyle/>
          <a:p>
            <a:pPr eaLnBrk="1" hangingPunct="1">
              <a:defRPr/>
            </a:pPr>
            <a:r>
              <a:rPr lang="es-ES" altLang="es-ES" sz="3200" b="1" dirty="0"/>
              <a:t>2.1 Barreras externas</a:t>
            </a:r>
          </a:p>
        </p:txBody>
      </p:sp>
      <p:sp>
        <p:nvSpPr>
          <p:cNvPr id="71683" name="Rectángulo 4"/>
          <p:cNvSpPr>
            <a:spLocks noChangeArrowheads="1"/>
          </p:cNvSpPr>
          <p:nvPr/>
        </p:nvSpPr>
        <p:spPr bwMode="auto">
          <a:xfrm>
            <a:off x="1524000" y="1508126"/>
            <a:ext cx="91455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7675" indent="-6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103000"/>
              </a:lnSpc>
              <a:spcBef>
                <a:spcPct val="0"/>
              </a:spcBef>
              <a:spcAft>
                <a:spcPts val="13"/>
              </a:spcAft>
              <a:buNone/>
            </a:pPr>
            <a:r>
              <a:rPr lang="es-ES" altLang="es-ES" sz="2000">
                <a:solidFill>
                  <a:srgbClr val="161613"/>
                </a:solidFill>
                <a:cs typeface="Calibri" panose="020F0502020204030204" pitchFamily="34" charset="0"/>
              </a:rPr>
              <a:t>La primera defensa es evitar la entrada mediante las barreras anatómicas:</a:t>
            </a:r>
            <a:endParaRPr lang="es-ES" altLang="es-ES" sz="2000">
              <a:solidFill>
                <a:srgbClr val="34352E"/>
              </a:solidFill>
              <a:cs typeface="Calibri" panose="020F0502020204030204" pitchFamily="34" charset="0"/>
            </a:endParaRPr>
          </a:p>
        </p:txBody>
      </p:sp>
      <p:pic>
        <p:nvPicPr>
          <p:cNvPr id="7168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5683" y="2060576"/>
            <a:ext cx="5132442" cy="467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p:nvSpPr>
        <p:spPr bwMode="auto">
          <a:xfrm>
            <a:off x="626955" y="2353388"/>
            <a:ext cx="39846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 typeface="Arial" panose="020B0604020202020204" pitchFamily="34" charset="0"/>
              <a:buNone/>
              <a:defRPr/>
            </a:pPr>
            <a:r>
              <a:rPr lang="es-ES" altLang="es-ES" sz="2000" b="1" dirty="0">
                <a:solidFill>
                  <a:srgbClr val="FF0000"/>
                </a:solidFill>
                <a:latin typeface="Arial" panose="020B0604020202020204" pitchFamily="34" charset="0"/>
                <a:cs typeface="Arial" panose="020B0604020202020204" pitchFamily="34" charset="0"/>
              </a:rPr>
              <a:t> PIEL</a:t>
            </a:r>
            <a:endParaRPr lang="es-ES" altLang="es-ES" sz="2000" dirty="0">
              <a:solidFill>
                <a:prstClr val="black"/>
              </a:solidFill>
              <a:latin typeface="Arial" panose="020B0604020202020204" pitchFamily="34" charset="0"/>
              <a:cs typeface="Arial" panose="020B0604020202020204" pitchFamily="34" charset="0"/>
            </a:endParaRPr>
          </a:p>
          <a:p>
            <a:pPr fontAlgn="base">
              <a:spcBef>
                <a:spcPct val="50000"/>
              </a:spcBef>
              <a:spcAft>
                <a:spcPct val="0"/>
              </a:spcAft>
              <a:buFont typeface="Arial" panose="020B0604020202020204" pitchFamily="34" charset="0"/>
              <a:buNone/>
              <a:defRPr/>
            </a:pPr>
            <a:r>
              <a:rPr lang="es-ES" altLang="es-ES" sz="2000" dirty="0">
                <a:solidFill>
                  <a:prstClr val="black"/>
                </a:solidFill>
                <a:latin typeface="Calibri"/>
                <a:cs typeface="Arial" panose="020B0604020202020204" pitchFamily="34" charset="0"/>
              </a:rPr>
              <a:t>Es la primera barrera, es un medio impermeable a la mayoría de los gérmenes. Está protegida por secreciones como el sudor y las secreciones sebáceas que bajan el pH (aprox. pH=5.5). </a:t>
            </a:r>
            <a:r>
              <a:rPr lang="es-ES" sz="2000" dirty="0">
                <a:solidFill>
                  <a:prstClr val="black"/>
                </a:solidFill>
                <a:latin typeface="Calibri"/>
                <a:cs typeface="Arial" panose="020B0604020202020204" pitchFamily="34" charset="0"/>
              </a:rPr>
              <a:t>Está queratinizada y es inestable porque se va descamando constantemente.</a:t>
            </a:r>
            <a:endParaRPr lang="es-ES" altLang="es-ES" sz="2000" dirty="0">
              <a:solidFill>
                <a:prstClr val="black"/>
              </a:solidFill>
              <a:latin typeface="Arial" panose="020B0604020202020204" pitchFamily="34" charset="0"/>
              <a:cs typeface="Arial" panose="020B0604020202020204" pitchFamily="34" charset="0"/>
            </a:endParaRPr>
          </a:p>
        </p:txBody>
      </p:sp>
      <p:sp>
        <p:nvSpPr>
          <p:cNvPr id="71686" name="Rectangle 4"/>
          <p:cNvSpPr txBox="1">
            <a:spLocks noChangeArrowheads="1"/>
          </p:cNvSpPr>
          <p:nvPr/>
        </p:nvSpPr>
        <p:spPr bwMode="auto">
          <a:xfrm>
            <a:off x="1982788" y="838200"/>
            <a:ext cx="8229600" cy="7191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s-ES" altLang="es-ES" sz="2800" b="1">
                <a:solidFill>
                  <a:prstClr val="black"/>
                </a:solidFill>
                <a:cs typeface="Arial" panose="020B0604020202020204" pitchFamily="34" charset="0"/>
              </a:rPr>
              <a:t/>
            </a:r>
            <a:br>
              <a:rPr lang="es-ES" altLang="es-ES" sz="2800" b="1">
                <a:solidFill>
                  <a:prstClr val="black"/>
                </a:solidFill>
                <a:cs typeface="Arial" panose="020B0604020202020204" pitchFamily="34" charset="0"/>
              </a:rPr>
            </a:br>
            <a:r>
              <a:rPr lang="es-ES" altLang="es-ES" sz="2800" b="1">
                <a:solidFill>
                  <a:prstClr val="black"/>
                </a:solidFill>
                <a:cs typeface="Arial" panose="020B0604020202020204" pitchFamily="34" charset="0"/>
              </a:rPr>
              <a:t>Primera barrera externa</a:t>
            </a:r>
            <a:br>
              <a:rPr lang="es-ES" altLang="es-ES" sz="2800" b="1">
                <a:solidFill>
                  <a:prstClr val="black"/>
                </a:solidFill>
                <a:cs typeface="Arial" panose="020B0604020202020204" pitchFamily="34" charset="0"/>
              </a:rPr>
            </a:br>
            <a:endParaRPr lang="es-ES" altLang="es-ES" sz="2800" b="1">
              <a:solidFill>
                <a:prstClr val="black"/>
              </a:solidFill>
              <a:cs typeface="Arial" panose="020B0604020202020204" pitchFamily="34" charset="0"/>
            </a:endParaRPr>
          </a:p>
        </p:txBody>
      </p:sp>
    </p:spTree>
    <p:extLst>
      <p:ext uri="{BB962C8B-B14F-4D97-AF65-F5344CB8AC3E}">
        <p14:creationId xmlns:p14="http://schemas.microsoft.com/office/powerpoint/2010/main" val="1485672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1981200" y="188914"/>
            <a:ext cx="8229600" cy="719137"/>
          </a:xfrm>
          <a:solidFill>
            <a:srgbClr val="92D050"/>
          </a:solidFill>
        </p:spPr>
        <p:txBody>
          <a:bodyPr/>
          <a:lstStyle/>
          <a:p>
            <a:pPr eaLnBrk="1" hangingPunct="1"/>
            <a:r>
              <a:rPr lang="es-ES" altLang="es-ES" sz="2800" b="1"/>
              <a:t/>
            </a:r>
            <a:br>
              <a:rPr lang="es-ES" altLang="es-ES" sz="2800" b="1"/>
            </a:br>
            <a:r>
              <a:rPr lang="es-ES" altLang="es-ES" sz="2800" b="1"/>
              <a:t>Primera barrera externa</a:t>
            </a:r>
            <a:br>
              <a:rPr lang="es-ES" altLang="es-ES" sz="2800" b="1"/>
            </a:br>
            <a:endParaRPr lang="es-ES" altLang="es-ES" sz="2800" b="1"/>
          </a:p>
        </p:txBody>
      </p:sp>
      <p:sp>
        <p:nvSpPr>
          <p:cNvPr id="72707" name="Rectángulo 3"/>
          <p:cNvSpPr>
            <a:spLocks noChangeArrowheads="1"/>
          </p:cNvSpPr>
          <p:nvPr/>
        </p:nvSpPr>
        <p:spPr bwMode="auto">
          <a:xfrm>
            <a:off x="5910263" y="5805489"/>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s-ES" altLang="es-ES" sz="1800" b="1">
                <a:solidFill>
                  <a:srgbClr val="FF0000"/>
                </a:solidFill>
                <a:latin typeface="Arial" panose="020B0604020202020204" pitchFamily="34" charset="0"/>
                <a:cs typeface="Arial" panose="020B0604020202020204" pitchFamily="34" charset="0"/>
              </a:rPr>
              <a:t>FLORA BACTERIANA AUTÓCTONA</a:t>
            </a:r>
          </a:p>
        </p:txBody>
      </p:sp>
      <p:pic>
        <p:nvPicPr>
          <p:cNvPr id="7270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181" y="1579836"/>
            <a:ext cx="5056450" cy="459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5575300" y="969963"/>
            <a:ext cx="511333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 typeface="Arial" panose="020B0604020202020204" pitchFamily="34" charset="0"/>
              <a:buNone/>
              <a:defRPr/>
            </a:pPr>
            <a:r>
              <a:rPr lang="es-ES" altLang="es-ES" sz="1800" b="1" dirty="0">
                <a:solidFill>
                  <a:srgbClr val="FF0000"/>
                </a:solidFill>
                <a:latin typeface="Arial" panose="020B0604020202020204" pitchFamily="34" charset="0"/>
                <a:cs typeface="Arial" panose="020B0604020202020204" pitchFamily="34" charset="0"/>
              </a:rPr>
              <a:t>MUCOSAS</a:t>
            </a:r>
          </a:p>
          <a:p>
            <a:pPr fontAlgn="base">
              <a:spcBef>
                <a:spcPct val="50000"/>
              </a:spcBef>
              <a:spcAft>
                <a:spcPct val="0"/>
              </a:spcAft>
              <a:buFont typeface="Arial" panose="020B0604020202020204" pitchFamily="34" charset="0"/>
              <a:buNone/>
              <a:defRPr/>
            </a:pPr>
            <a:r>
              <a:rPr lang="es-ES" altLang="es-ES" sz="2000" dirty="0">
                <a:solidFill>
                  <a:prstClr val="black"/>
                </a:solidFill>
                <a:latin typeface="Calibri"/>
                <a:cs typeface="Arial" panose="020B0604020202020204" pitchFamily="34" charset="0"/>
              </a:rPr>
              <a:t>Epitelios muy humedecidos en aberturas naturales, protegidos con secreciones como la saliva y las lágrimas ( que contienen lisozima) o secreciones como mucus (que contiene </a:t>
            </a:r>
            <a:r>
              <a:rPr lang="es-ES" altLang="es-ES" sz="2000" dirty="0" err="1">
                <a:solidFill>
                  <a:prstClr val="black"/>
                </a:solidFill>
                <a:latin typeface="Calibri"/>
                <a:cs typeface="Arial" panose="020B0604020202020204" pitchFamily="34" charset="0"/>
              </a:rPr>
              <a:t>Ig</a:t>
            </a:r>
            <a:r>
              <a:rPr lang="es-ES" altLang="es-ES" sz="2000" dirty="0">
                <a:solidFill>
                  <a:prstClr val="black"/>
                </a:solidFill>
                <a:latin typeface="Calibri"/>
                <a:cs typeface="Arial" panose="020B0604020202020204" pitchFamily="34" charset="0"/>
              </a:rPr>
              <a:t> A y </a:t>
            </a:r>
            <a:r>
              <a:rPr lang="es-ES" altLang="es-ES" sz="2000" dirty="0" err="1">
                <a:solidFill>
                  <a:prstClr val="black"/>
                </a:solidFill>
                <a:latin typeface="Calibri"/>
                <a:cs typeface="Arial" panose="020B0604020202020204" pitchFamily="34" charset="0"/>
              </a:rPr>
              <a:t>defensinas</a:t>
            </a:r>
            <a:r>
              <a:rPr lang="es-ES" altLang="es-ES" sz="2000" dirty="0">
                <a:solidFill>
                  <a:prstClr val="black"/>
                </a:solidFill>
                <a:latin typeface="Calibri"/>
                <a:cs typeface="Arial" panose="020B0604020202020204" pitchFamily="34" charset="0"/>
              </a:rPr>
              <a:t>)  y revestimientos de tractos internos (secreción nasal, jugos gástricos, </a:t>
            </a:r>
            <a:r>
              <a:rPr lang="es-ES" altLang="es-ES" sz="2000" dirty="0" err="1">
                <a:solidFill>
                  <a:prstClr val="black"/>
                </a:solidFill>
                <a:latin typeface="Calibri"/>
                <a:cs typeface="Arial" panose="020B0604020202020204" pitchFamily="34" charset="0"/>
              </a:rPr>
              <a:t>espermina</a:t>
            </a:r>
            <a:r>
              <a:rPr lang="es-ES" altLang="es-ES" sz="2000" dirty="0">
                <a:solidFill>
                  <a:prstClr val="black"/>
                </a:solidFill>
                <a:latin typeface="Calibri"/>
                <a:cs typeface="Arial" panose="020B0604020202020204" pitchFamily="34" charset="0"/>
              </a:rPr>
              <a:t>, </a:t>
            </a:r>
            <a:r>
              <a:rPr lang="es-ES" altLang="es-ES" sz="2000" dirty="0" err="1">
                <a:solidFill>
                  <a:prstClr val="black"/>
                </a:solidFill>
                <a:latin typeface="Calibri"/>
                <a:cs typeface="Arial" panose="020B0604020202020204" pitchFamily="34" charset="0"/>
              </a:rPr>
              <a:t>etc</a:t>
            </a:r>
            <a:r>
              <a:rPr lang="es-ES" altLang="es-ES" sz="2000" dirty="0">
                <a:solidFill>
                  <a:prstClr val="black"/>
                </a:solidFill>
                <a:latin typeface="Calibri"/>
                <a:cs typeface="Arial" panose="020B0604020202020204" pitchFamily="34" charset="0"/>
              </a:rPr>
              <a:t>) </a:t>
            </a:r>
          </a:p>
          <a:p>
            <a:pPr eaLnBrk="0" fontAlgn="base" hangingPunct="0">
              <a:spcAft>
                <a:spcPct val="0"/>
              </a:spcAft>
              <a:buFont typeface="Arial" panose="020B0604020202020204" pitchFamily="34" charset="0"/>
              <a:buNone/>
              <a:defRPr/>
            </a:pPr>
            <a:r>
              <a:rPr lang="es-ES" sz="2000" dirty="0">
                <a:solidFill>
                  <a:prstClr val="black"/>
                </a:solidFill>
                <a:cs typeface="Arial" panose="020B0604020202020204" pitchFamily="34" charset="0"/>
              </a:rPr>
              <a:t>Otra barrera anatómica muy importante es la </a:t>
            </a:r>
            <a:r>
              <a:rPr lang="es-ES" sz="2000" b="1" dirty="0">
                <a:solidFill>
                  <a:prstClr val="black"/>
                </a:solidFill>
                <a:cs typeface="Arial" panose="020B0604020202020204" pitchFamily="34" charset="0"/>
              </a:rPr>
              <a:t>secreción ácida del estómago</a:t>
            </a:r>
            <a:endParaRPr lang="es-ES" sz="2000" dirty="0">
              <a:solidFill>
                <a:prstClr val="black"/>
              </a:solidFill>
              <a:cs typeface="Arial" panose="020B0604020202020204" pitchFamily="34" charset="0"/>
            </a:endParaRPr>
          </a:p>
          <a:p>
            <a:pPr eaLnBrk="0" fontAlgn="base" hangingPunct="0">
              <a:spcAft>
                <a:spcPct val="0"/>
              </a:spcAft>
              <a:buFont typeface="Arial" panose="020B0604020202020204" pitchFamily="34" charset="0"/>
              <a:buNone/>
              <a:defRPr/>
            </a:pPr>
            <a:r>
              <a:rPr lang="es-ES" sz="2000" dirty="0">
                <a:solidFill>
                  <a:prstClr val="black"/>
                </a:solidFill>
                <a:cs typeface="Arial" panose="020B0604020202020204" pitchFamily="34" charset="0"/>
              </a:rPr>
              <a:t>Actúa sobre los alimentos que ingerimos a los que somete a las condiciones de acidez extrema por la secreción de </a:t>
            </a:r>
            <a:r>
              <a:rPr lang="es-ES" sz="2000" dirty="0" err="1">
                <a:solidFill>
                  <a:prstClr val="black"/>
                </a:solidFill>
                <a:cs typeface="Arial" panose="020B0604020202020204" pitchFamily="34" charset="0"/>
              </a:rPr>
              <a:t>HCl</a:t>
            </a:r>
            <a:r>
              <a:rPr lang="es-ES" sz="2000" dirty="0">
                <a:solidFill>
                  <a:prstClr val="black"/>
                </a:solidFill>
                <a:cs typeface="Arial" panose="020B0604020202020204" pitchFamily="34" charset="0"/>
              </a:rPr>
              <a:t> presente en el jugo gástrico que llega a ser un pH 1 a 1,5</a:t>
            </a:r>
          </a:p>
          <a:p>
            <a:pPr fontAlgn="base">
              <a:spcBef>
                <a:spcPct val="50000"/>
              </a:spcBef>
              <a:spcAft>
                <a:spcPct val="0"/>
              </a:spcAft>
              <a:buFont typeface="Arial" panose="020B0604020202020204" pitchFamily="34" charset="0"/>
              <a:buNone/>
              <a:defRPr/>
            </a:pPr>
            <a:endParaRPr lang="es-ES" altLang="es-ES" sz="2000" dirty="0">
              <a:solidFill>
                <a:prstClr val="black"/>
              </a:solidFill>
              <a:latin typeface="Arial" panose="020B0604020202020204" pitchFamily="34" charset="0"/>
              <a:cs typeface="Arial" panose="020B0604020202020204" pitchFamily="34" charset="0"/>
            </a:endParaRPr>
          </a:p>
          <a:p>
            <a:pPr fontAlgn="base">
              <a:spcBef>
                <a:spcPct val="50000"/>
              </a:spcBef>
              <a:spcAft>
                <a:spcPct val="0"/>
              </a:spcAft>
              <a:buFont typeface="Arial" panose="020B0604020202020204" pitchFamily="34" charset="0"/>
              <a:buNone/>
              <a:defRPr/>
            </a:pPr>
            <a:endParaRPr lang="es-ES" altLang="es-ES" sz="18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255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4" y="260351"/>
            <a:ext cx="7762875" cy="5445125"/>
          </a:xfrm>
        </p:spPr>
      </p:pic>
    </p:spTree>
    <p:extLst>
      <p:ext uri="{BB962C8B-B14F-4D97-AF65-F5344CB8AC3E}">
        <p14:creationId xmlns:p14="http://schemas.microsoft.com/office/powerpoint/2010/main" val="2105700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19288" y="188914"/>
            <a:ext cx="8229600" cy="6192837"/>
          </a:xfrm>
        </p:spPr>
        <p:txBody>
          <a:bodyPr/>
          <a:lstStyle/>
          <a:p>
            <a:pPr marL="0" indent="0" algn="ctr" eaLnBrk="1" hangingPunct="1">
              <a:buNone/>
              <a:defRPr/>
            </a:pPr>
            <a:r>
              <a:rPr lang="es-ES" sz="2800" b="1" u="sng" dirty="0">
                <a:solidFill>
                  <a:prstClr val="black"/>
                </a:solidFill>
              </a:rPr>
              <a:t> ORIENTACIONES </a:t>
            </a:r>
          </a:p>
          <a:p>
            <a:pPr eaLnBrk="1" hangingPunct="1">
              <a:defRPr/>
            </a:pPr>
            <a:r>
              <a:rPr lang="es-ES" sz="1800" dirty="0">
                <a:solidFill>
                  <a:prstClr val="black"/>
                </a:solidFill>
              </a:rPr>
              <a:t>1.- Conocer los mecanismos de defensa orgánica, distinguiendo los inespecíficos de los específicos. </a:t>
            </a:r>
          </a:p>
          <a:p>
            <a:pPr eaLnBrk="1" hangingPunct="1">
              <a:defRPr/>
            </a:pPr>
            <a:r>
              <a:rPr lang="es-ES" sz="1800" dirty="0">
                <a:solidFill>
                  <a:prstClr val="black"/>
                </a:solidFill>
              </a:rPr>
              <a:t>2.- Describir las barreras primarias y secundarias y sus modos de acción. </a:t>
            </a:r>
          </a:p>
          <a:p>
            <a:pPr eaLnBrk="1" hangingPunct="1">
              <a:defRPr/>
            </a:pPr>
            <a:r>
              <a:rPr lang="es-ES" sz="1800" dirty="0">
                <a:solidFill>
                  <a:prstClr val="black"/>
                </a:solidFill>
              </a:rPr>
              <a:t>3.- Diferenciar respuesta humoral y respuesta celular. </a:t>
            </a:r>
          </a:p>
          <a:p>
            <a:pPr eaLnBrk="1" hangingPunct="1">
              <a:defRPr/>
            </a:pPr>
            <a:r>
              <a:rPr lang="es-ES" sz="1800" dirty="0">
                <a:solidFill>
                  <a:prstClr val="black"/>
                </a:solidFill>
              </a:rPr>
              <a:t>4.- Definir los conceptos de antígeno y anticuerpo y describir su naturaleza. </a:t>
            </a:r>
          </a:p>
          <a:p>
            <a:pPr eaLnBrk="1" hangingPunct="1">
              <a:defRPr/>
            </a:pPr>
            <a:r>
              <a:rPr lang="es-ES" sz="1800" dirty="0">
                <a:solidFill>
                  <a:prstClr val="black"/>
                </a:solidFill>
              </a:rPr>
              <a:t>5.- Reconocer el esquema de la estructura de un anticuerpo. </a:t>
            </a:r>
          </a:p>
          <a:p>
            <a:pPr eaLnBrk="1" hangingPunct="1">
              <a:defRPr/>
            </a:pPr>
            <a:r>
              <a:rPr lang="es-ES" sz="1800" dirty="0">
                <a:solidFill>
                  <a:prstClr val="black"/>
                </a:solidFill>
              </a:rPr>
              <a:t>6.- Reconocer a los linfocitos B como las células especializadas en la producción de anticuerpos. </a:t>
            </a:r>
          </a:p>
          <a:p>
            <a:pPr eaLnBrk="1" hangingPunct="1">
              <a:defRPr/>
            </a:pPr>
            <a:r>
              <a:rPr lang="es-ES" sz="1800" dirty="0">
                <a:solidFill>
                  <a:prstClr val="black"/>
                </a:solidFill>
              </a:rPr>
              <a:t>7.- Conocer los tipos de reacción antígeno-anticuerpo.</a:t>
            </a:r>
          </a:p>
          <a:p>
            <a:pPr eaLnBrk="1" hangingPunct="1">
              <a:defRPr/>
            </a:pPr>
            <a:r>
              <a:rPr lang="es-ES" sz="1800" dirty="0">
                <a:solidFill>
                  <a:prstClr val="black"/>
                </a:solidFill>
              </a:rPr>
              <a:t> 8.- Concepto de memoria inmunológica (respuesta primaria y secundaria del sistema inmune). </a:t>
            </a:r>
          </a:p>
          <a:p>
            <a:pPr eaLnBrk="1" hangingPunct="1">
              <a:defRPr/>
            </a:pPr>
            <a:r>
              <a:rPr lang="es-ES" sz="1800" dirty="0">
                <a:solidFill>
                  <a:prstClr val="black"/>
                </a:solidFill>
              </a:rPr>
              <a:t>9-. Reconocer a los linfocitos T y a los macrófagos como células especializadas en la respuesta celular. </a:t>
            </a:r>
          </a:p>
          <a:p>
            <a:pPr eaLnBrk="1" hangingPunct="1">
              <a:defRPr/>
            </a:pPr>
            <a:r>
              <a:rPr lang="es-ES" sz="1800" dirty="0">
                <a:solidFill>
                  <a:prstClr val="black"/>
                </a:solidFill>
              </a:rPr>
              <a:t>10.- Conocer y distinguir distintos tipos de inmunidad. </a:t>
            </a:r>
          </a:p>
          <a:p>
            <a:pPr eaLnBrk="1" hangingPunct="1">
              <a:defRPr/>
            </a:pPr>
            <a:r>
              <a:rPr lang="es-ES" sz="1800" dirty="0">
                <a:solidFill>
                  <a:prstClr val="black"/>
                </a:solidFill>
              </a:rPr>
              <a:t>11.- Describir el fundamento y la diferencia entre vacunación y sueroterapia.</a:t>
            </a:r>
          </a:p>
          <a:p>
            <a:pPr eaLnBrk="1" hangingPunct="1">
              <a:defRPr/>
            </a:pPr>
            <a:r>
              <a:rPr lang="es-ES" sz="1800" dirty="0">
                <a:solidFill>
                  <a:prstClr val="black"/>
                </a:solidFill>
              </a:rPr>
              <a:t>12.- Reconocer como alteraciones del sistema inmunitario: la hipersensibilidad y la inmunodeficiencia. </a:t>
            </a:r>
          </a:p>
          <a:p>
            <a:pPr marL="0" indent="0" eaLnBrk="1" hangingPunct="1">
              <a:buNone/>
              <a:defRPr/>
            </a:pPr>
            <a:endParaRPr lang="es-ES" sz="1600" dirty="0"/>
          </a:p>
        </p:txBody>
      </p:sp>
    </p:spTree>
    <p:extLst>
      <p:ext uri="{BB962C8B-B14F-4D97-AF65-F5344CB8AC3E}">
        <p14:creationId xmlns:p14="http://schemas.microsoft.com/office/powerpoint/2010/main" val="935331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contenido 6"/>
          <p:cNvSpPr>
            <a:spLocks noGrp="1"/>
          </p:cNvSpPr>
          <p:nvPr>
            <p:ph/>
          </p:nvPr>
        </p:nvSpPr>
        <p:spPr>
          <a:xfrm>
            <a:off x="2640014" y="908051"/>
            <a:ext cx="4562475" cy="576263"/>
          </a:xfrm>
          <a:solidFill>
            <a:schemeClr val="tx2">
              <a:lumMod val="40000"/>
              <a:lumOff val="60000"/>
            </a:schemeClr>
          </a:solidFill>
          <a:ln>
            <a:solidFill>
              <a:schemeClr val="tx1"/>
            </a:solidFill>
          </a:ln>
        </p:spPr>
        <p:txBody>
          <a:bodyPr>
            <a:noAutofit/>
          </a:bodyPr>
          <a:lstStyle/>
          <a:p>
            <a:pPr marL="514350" indent="-514350">
              <a:buFont typeface="Arial" panose="020B0604020202020204" pitchFamily="34" charset="0"/>
              <a:buAutoNum type="arabicPeriod"/>
              <a:defRPr/>
            </a:pPr>
            <a:r>
              <a:rPr lang="es-ES" altLang="es-ES" b="1" dirty="0" smtClean="0"/>
              <a:t>El sistema inmunitario</a:t>
            </a:r>
          </a:p>
          <a:p>
            <a:pPr marL="0" indent="0">
              <a:buNone/>
              <a:defRPr/>
            </a:pPr>
            <a:r>
              <a:rPr lang="es-ES" altLang="es-ES" b="1" dirty="0" smtClean="0"/>
              <a:t>  </a:t>
            </a:r>
          </a:p>
          <a:p>
            <a:pPr marL="0" indent="0">
              <a:buNone/>
              <a:defRPr/>
            </a:pPr>
            <a:r>
              <a:rPr lang="es-ES" altLang="es-ES" b="1" dirty="0" smtClean="0"/>
              <a:t>                                               </a:t>
            </a:r>
          </a:p>
          <a:p>
            <a:pPr marL="0" indent="0">
              <a:buNone/>
              <a:defRPr/>
            </a:pPr>
            <a:endParaRPr lang="es-ES" altLang="es-ES" b="1" dirty="0"/>
          </a:p>
        </p:txBody>
      </p:sp>
      <p:sp>
        <p:nvSpPr>
          <p:cNvPr id="55299" name="CuadroTexto 1"/>
          <p:cNvSpPr txBox="1">
            <a:spLocks noChangeArrowheads="1"/>
          </p:cNvSpPr>
          <p:nvPr/>
        </p:nvSpPr>
        <p:spPr bwMode="auto">
          <a:xfrm>
            <a:off x="1901825" y="1700214"/>
            <a:ext cx="42481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defRPr/>
            </a:pPr>
            <a:r>
              <a:rPr lang="es-ES" altLang="es-ES" sz="2400" dirty="0">
                <a:solidFill>
                  <a:prstClr val="black"/>
                </a:solidFill>
                <a:latin typeface="Calibri"/>
                <a:cs typeface="Arial" panose="020B0604020202020204" pitchFamily="34" charset="0"/>
              </a:rPr>
              <a:t>Está formado por un conjunto de órganos, células y moléculas dispersos por todo el organismo que son los responsables de su defensa frente a las sustancias extrañas procedentes tanto del exterior como del interior (células tumorales). </a:t>
            </a:r>
          </a:p>
          <a:p>
            <a:pPr eaLnBrk="0" fontAlgn="base" hangingPunct="0">
              <a:spcBef>
                <a:spcPct val="0"/>
              </a:spcBef>
              <a:spcAft>
                <a:spcPct val="0"/>
              </a:spcAft>
              <a:buFontTx/>
              <a:buNone/>
              <a:defRPr/>
            </a:pPr>
            <a:r>
              <a:rPr lang="es-ES" altLang="es-ES" sz="2400" dirty="0">
                <a:solidFill>
                  <a:prstClr val="black"/>
                </a:solidFill>
                <a:latin typeface="Calibri"/>
                <a:cs typeface="Arial" panose="020B0604020202020204" pitchFamily="34" charset="0"/>
              </a:rPr>
              <a:t>Su respuesta frente a estas sustancias extrañas, llamadas antígenos, se denomina </a:t>
            </a:r>
            <a:r>
              <a:rPr lang="es-ES" altLang="es-ES" sz="2400" b="1" dirty="0">
                <a:solidFill>
                  <a:srgbClr val="FF0000"/>
                </a:solidFill>
                <a:latin typeface="Calibri"/>
                <a:cs typeface="Arial" panose="020B0604020202020204" pitchFamily="34" charset="0"/>
              </a:rPr>
              <a:t>respuesta inmunitaria</a:t>
            </a:r>
          </a:p>
        </p:txBody>
      </p:sp>
      <p:pic>
        <p:nvPicPr>
          <p:cNvPr id="55300"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9975" y="2071688"/>
            <a:ext cx="426085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65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ChangeArrowheads="1"/>
          </p:cNvSpPr>
          <p:nvPr/>
        </p:nvSpPr>
        <p:spPr bwMode="auto">
          <a:xfrm>
            <a:off x="2667000" y="877889"/>
            <a:ext cx="184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defRPr/>
            </a:pPr>
            <a:endParaRPr lang="es-ES" altLang="es-ES" sz="1350">
              <a:solidFill>
                <a:prstClr val="black"/>
              </a:solidFill>
              <a:latin typeface="Arial" panose="020B0604020202020204" pitchFamily="34" charset="0"/>
              <a:cs typeface="Arial" panose="020B0604020202020204" pitchFamily="34" charset="0"/>
            </a:endParaRPr>
          </a:p>
        </p:txBody>
      </p:sp>
      <p:grpSp>
        <p:nvGrpSpPr>
          <p:cNvPr id="56323" name="Group 6045"/>
          <p:cNvGrpSpPr>
            <a:grpSpLocks/>
          </p:cNvGrpSpPr>
          <p:nvPr/>
        </p:nvGrpSpPr>
        <p:grpSpPr bwMode="auto">
          <a:xfrm>
            <a:off x="6240464" y="1179513"/>
            <a:ext cx="3743325" cy="4913312"/>
            <a:chOff x="0" y="0"/>
            <a:chExt cx="4197096" cy="5964936"/>
          </a:xfrm>
        </p:grpSpPr>
        <p:pic>
          <p:nvPicPr>
            <p:cNvPr id="56325" name="Picture 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7096" cy="596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338"/>
            <p:cNvSpPr>
              <a:spLocks noChangeArrowheads="1"/>
            </p:cNvSpPr>
            <p:nvPr/>
          </p:nvSpPr>
          <p:spPr bwMode="auto">
            <a:xfrm>
              <a:off x="256667" y="604140"/>
              <a:ext cx="1160274" cy="27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9700" indent="-6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107000"/>
                </a:lnSpc>
                <a:spcBef>
                  <a:spcPct val="0"/>
                </a:spcBef>
                <a:spcAft>
                  <a:spcPts val="600"/>
                </a:spcAft>
                <a:buNone/>
              </a:pPr>
              <a:r>
                <a:rPr lang="es-ES" altLang="es-ES" sz="1200" b="1">
                  <a:solidFill>
                    <a:srgbClr val="34352E"/>
                  </a:solidFill>
                  <a:cs typeface="Calibri" panose="020F0502020204030204" pitchFamily="34" charset="0"/>
                </a:rPr>
                <a:t>Amigdalas</a:t>
              </a:r>
              <a:endParaRPr lang="es-ES" altLang="es-ES" sz="2100">
                <a:solidFill>
                  <a:srgbClr val="34352E"/>
                </a:solidFill>
                <a:cs typeface="Calibri" panose="020F0502020204030204" pitchFamily="34" charset="0"/>
              </a:endParaRPr>
            </a:p>
          </p:txBody>
        </p:sp>
        <p:sp>
          <p:nvSpPr>
            <p:cNvPr id="7" name="Shape 339"/>
            <p:cNvSpPr/>
            <p:nvPr/>
          </p:nvSpPr>
          <p:spPr>
            <a:xfrm>
              <a:off x="1317155" y="736222"/>
              <a:ext cx="720875" cy="144546"/>
            </a:xfrm>
            <a:custGeom>
              <a:avLst/>
              <a:gdLst/>
              <a:ahLst/>
              <a:cxnLst/>
              <a:rect l="0" t="0" r="0" b="0"/>
              <a:pathLst>
                <a:path w="720090" h="144018">
                  <a:moveTo>
                    <a:pt x="0" y="0"/>
                  </a:moveTo>
                  <a:lnTo>
                    <a:pt x="720090" y="144018"/>
                  </a:lnTo>
                </a:path>
              </a:pathLst>
            </a:custGeom>
            <a:ln w="25908" cap="flat">
              <a:round/>
            </a:ln>
          </p:spPr>
          <p:style>
            <a:lnRef idx="1">
              <a:srgbClr val="34352E"/>
            </a:lnRef>
            <a:fillRef idx="0">
              <a:srgbClr val="000000">
                <a:alpha val="0"/>
              </a:srgbClr>
            </a:fillRef>
            <a:effectRef idx="0">
              <a:scrgbClr r="0" g="0" b="0"/>
            </a:effectRef>
            <a:fontRef idx="none"/>
          </p:style>
          <p:txBody>
            <a:bodyPr/>
            <a:lstStyle/>
            <a:p>
              <a:pPr eaLnBrk="0" fontAlgn="base" hangingPunct="0">
                <a:spcBef>
                  <a:spcPct val="0"/>
                </a:spcBef>
                <a:spcAft>
                  <a:spcPct val="0"/>
                </a:spcAft>
                <a:defRPr/>
              </a:pPr>
              <a:endParaRPr lang="es-ES">
                <a:solidFill>
                  <a:prstClr val="black"/>
                </a:solidFill>
                <a:latin typeface="Arial" panose="020B0604020202020204" pitchFamily="34" charset="0"/>
                <a:cs typeface="Arial" panose="020B0604020202020204" pitchFamily="34" charset="0"/>
              </a:endParaRPr>
            </a:p>
          </p:txBody>
        </p:sp>
      </p:grpSp>
      <p:sp>
        <p:nvSpPr>
          <p:cNvPr id="8" name="Rectangle 7"/>
          <p:cNvSpPr>
            <a:spLocks noChangeArrowheads="1"/>
          </p:cNvSpPr>
          <p:nvPr/>
        </p:nvSpPr>
        <p:spPr bwMode="auto">
          <a:xfrm>
            <a:off x="1992313" y="877888"/>
            <a:ext cx="4551362"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s-ES" altLang="es-ES" sz="2400" dirty="0">
                <a:solidFill>
                  <a:srgbClr val="34352E"/>
                </a:solidFill>
                <a:latin typeface="Calibri"/>
                <a:ea typeface="Calibri" panose="020F0502020204030204" pitchFamily="34" charset="0"/>
              </a:rPr>
              <a:t>El sistema inmunitario es un sistema que se expande por todo el organismo : la sangre, la linfa, el tejido conjuntivo… Reside en células sanguíneas y linfáticas principalmente. Además de proteínas presentes en el plasma.</a:t>
            </a:r>
            <a:endParaRPr lang="es-ES" altLang="es-ES" sz="2400" dirty="0">
              <a:solidFill>
                <a:prstClr val="black"/>
              </a:solidFill>
              <a:latin typeface="Calibri"/>
            </a:endParaRPr>
          </a:p>
          <a:p>
            <a:pPr eaLnBrk="0" fontAlgn="base" hangingPunct="0">
              <a:spcBef>
                <a:spcPct val="0"/>
              </a:spcBef>
              <a:spcAft>
                <a:spcPct val="0"/>
              </a:spcAft>
              <a:defRPr/>
            </a:pPr>
            <a:endParaRPr lang="es-ES" altLang="es-ES" sz="2400" dirty="0">
              <a:solidFill>
                <a:srgbClr val="34352E"/>
              </a:solidFill>
              <a:latin typeface="Calibri"/>
              <a:ea typeface="Calibri" panose="020F0502020204030204" pitchFamily="34" charset="0"/>
            </a:endParaRPr>
          </a:p>
          <a:p>
            <a:pPr eaLnBrk="0" fontAlgn="base" hangingPunct="0">
              <a:spcBef>
                <a:spcPct val="0"/>
              </a:spcBef>
              <a:spcAft>
                <a:spcPct val="0"/>
              </a:spcAft>
              <a:defRPr/>
            </a:pPr>
            <a:r>
              <a:rPr lang="es-ES" altLang="es-ES" sz="2400" dirty="0">
                <a:solidFill>
                  <a:srgbClr val="34352E"/>
                </a:solidFill>
                <a:latin typeface="Calibri"/>
                <a:ea typeface="Calibri" panose="020F0502020204030204" pitchFamily="34" charset="0"/>
              </a:rPr>
              <a:t>Este sistema actúa de forma coordinada para defender al organismo de las agresiones externas y, en ocasiones, a las internas.</a:t>
            </a:r>
            <a:endParaRPr lang="es-ES" altLang="es-ES" sz="2400" dirty="0">
              <a:solidFill>
                <a:prstClr val="black"/>
              </a:solidFill>
              <a:latin typeface="Calibri"/>
            </a:endParaRPr>
          </a:p>
        </p:txBody>
      </p:sp>
    </p:spTree>
    <p:extLst>
      <p:ext uri="{BB962C8B-B14F-4D97-AF65-F5344CB8AC3E}">
        <p14:creationId xmlns:p14="http://schemas.microsoft.com/office/powerpoint/2010/main" val="3401825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9414" y="908050"/>
            <a:ext cx="62007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08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19288" y="333376"/>
            <a:ext cx="8532812" cy="2862263"/>
          </a:xfrm>
          <a:prstGeom prst="rect">
            <a:avLst/>
          </a:prstGeom>
        </p:spPr>
        <p:txBody>
          <a:bodyPr>
            <a:spAutoFit/>
          </a:bodyPr>
          <a:lstStyle/>
          <a:p>
            <a:pPr eaLnBrk="0" fontAlgn="base" hangingPunct="0">
              <a:spcBef>
                <a:spcPct val="0"/>
              </a:spcBef>
              <a:spcAft>
                <a:spcPct val="0"/>
              </a:spcAft>
              <a:defRPr/>
            </a:pPr>
            <a:r>
              <a:rPr lang="es-ES" sz="2000" dirty="0">
                <a:solidFill>
                  <a:prstClr val="black"/>
                </a:solidFill>
                <a:cs typeface="Arial" panose="020B0604020202020204" pitchFamily="34" charset="0"/>
              </a:rPr>
              <a:t>Uno puede pensar que el sistema inmunológico está razonablemente tranquilo hasta que llega una amenaza seria contra la que luchar. La realidad es que no sólo estas </a:t>
            </a:r>
            <a:r>
              <a:rPr lang="es-ES" sz="2000" b="1" dirty="0">
                <a:solidFill>
                  <a:prstClr val="black"/>
                </a:solidFill>
                <a:cs typeface="Arial" panose="020B0604020202020204" pitchFamily="34" charset="0"/>
              </a:rPr>
              <a:t>amenazas son constantes</a:t>
            </a:r>
            <a:r>
              <a:rPr lang="es-ES" sz="2000" dirty="0">
                <a:solidFill>
                  <a:prstClr val="black"/>
                </a:solidFill>
                <a:cs typeface="Arial" panose="020B0604020202020204" pitchFamily="34" charset="0"/>
              </a:rPr>
              <a:t>, puesto que estamos rodeados de microorganismos potencialmente patogénicos, sino que tiene que permanecer en constante alerta </a:t>
            </a:r>
            <a:r>
              <a:rPr lang="es-ES" sz="2000" b="1" dirty="0">
                <a:solidFill>
                  <a:prstClr val="black"/>
                </a:solidFill>
                <a:cs typeface="Arial" panose="020B0604020202020204" pitchFamily="34" charset="0"/>
              </a:rPr>
              <a:t>evaluando</a:t>
            </a:r>
            <a:r>
              <a:rPr lang="es-ES" sz="2000" dirty="0">
                <a:solidFill>
                  <a:prstClr val="black"/>
                </a:solidFill>
                <a:cs typeface="Arial" panose="020B0604020202020204" pitchFamily="34" charset="0"/>
              </a:rPr>
              <a:t> si cualquier microorganismo es una amenaza o forma parte de la flora normal. Por lo tanto en el sistema inmunitario hay una actividad constante y trepidante, </a:t>
            </a:r>
            <a:r>
              <a:rPr lang="es-ES" sz="2000" b="1" dirty="0">
                <a:solidFill>
                  <a:prstClr val="black"/>
                </a:solidFill>
                <a:cs typeface="Arial" panose="020B0604020202020204" pitchFamily="34" charset="0"/>
              </a:rPr>
              <a:t>recopilando</a:t>
            </a:r>
            <a:r>
              <a:rPr lang="es-ES" sz="2000" dirty="0">
                <a:solidFill>
                  <a:prstClr val="black"/>
                </a:solidFill>
                <a:cs typeface="Arial" panose="020B0604020202020204" pitchFamily="34" charset="0"/>
              </a:rPr>
              <a:t> información, </a:t>
            </a:r>
            <a:r>
              <a:rPr lang="es-ES" sz="2000" b="1" dirty="0">
                <a:solidFill>
                  <a:prstClr val="black"/>
                </a:solidFill>
                <a:cs typeface="Arial" panose="020B0604020202020204" pitchFamily="34" charset="0"/>
              </a:rPr>
              <a:t>movilizando</a:t>
            </a:r>
            <a:r>
              <a:rPr lang="es-ES" sz="2000" dirty="0">
                <a:solidFill>
                  <a:prstClr val="black"/>
                </a:solidFill>
                <a:cs typeface="Arial" panose="020B0604020202020204" pitchFamily="34" charset="0"/>
              </a:rPr>
              <a:t> células arriba y abajo, </a:t>
            </a:r>
            <a:r>
              <a:rPr lang="es-ES" sz="2000" b="1" dirty="0">
                <a:solidFill>
                  <a:prstClr val="black"/>
                </a:solidFill>
                <a:cs typeface="Arial" panose="020B0604020202020204" pitchFamily="34" charset="0"/>
              </a:rPr>
              <a:t>activando</a:t>
            </a:r>
            <a:r>
              <a:rPr lang="es-ES" sz="2000" dirty="0">
                <a:solidFill>
                  <a:prstClr val="black"/>
                </a:solidFill>
                <a:cs typeface="Arial" panose="020B0604020202020204" pitchFamily="34" charset="0"/>
              </a:rPr>
              <a:t> mecanismos de defensa cuando son necesarios o por el contrario, frenándolos cuando dejan de serlo.</a:t>
            </a:r>
          </a:p>
        </p:txBody>
      </p:sp>
      <p:pic>
        <p:nvPicPr>
          <p:cNvPr id="58371"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0101" y="3200401"/>
            <a:ext cx="4176713"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3438" y="3357563"/>
            <a:ext cx="34099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96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1876" y="2276475"/>
            <a:ext cx="3114675"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ángulo 3"/>
          <p:cNvSpPr>
            <a:spLocks noChangeArrowheads="1"/>
          </p:cNvSpPr>
          <p:nvPr/>
        </p:nvSpPr>
        <p:spPr bwMode="auto">
          <a:xfrm>
            <a:off x="2063750" y="88901"/>
            <a:ext cx="43195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defRPr/>
            </a:pPr>
            <a:r>
              <a:rPr lang="es-ES" altLang="es-ES" sz="2400" dirty="0">
                <a:solidFill>
                  <a:prstClr val="black"/>
                </a:solidFill>
                <a:latin typeface="Calibri"/>
                <a:cs typeface="Arial" panose="020B0604020202020204" pitchFamily="34" charset="0"/>
              </a:rPr>
              <a:t>La capacidad de diferenciar lo </a:t>
            </a:r>
            <a:r>
              <a:rPr lang="es-ES" altLang="es-ES" sz="2400" b="1" dirty="0">
                <a:solidFill>
                  <a:prstClr val="black"/>
                </a:solidFill>
                <a:latin typeface="Calibri"/>
                <a:cs typeface="Arial" panose="020B0604020202020204" pitchFamily="34" charset="0"/>
              </a:rPr>
              <a:t>propio de lo ajeno</a:t>
            </a:r>
            <a:r>
              <a:rPr lang="es-ES" altLang="es-ES" sz="2400" dirty="0">
                <a:solidFill>
                  <a:prstClr val="black"/>
                </a:solidFill>
                <a:latin typeface="Calibri"/>
                <a:cs typeface="Arial" panose="020B0604020202020204" pitchFamily="34" charset="0"/>
              </a:rPr>
              <a:t> es el mayor problema del sistema inmunitario.</a:t>
            </a:r>
          </a:p>
          <a:p>
            <a:pPr eaLnBrk="0" fontAlgn="base" hangingPunct="0">
              <a:spcBef>
                <a:spcPct val="0"/>
              </a:spcBef>
              <a:spcAft>
                <a:spcPct val="0"/>
              </a:spcAft>
              <a:buFontTx/>
              <a:buNone/>
              <a:defRPr/>
            </a:pPr>
            <a:r>
              <a:rPr lang="es-ES" altLang="es-ES" sz="2400" b="1" dirty="0">
                <a:solidFill>
                  <a:srgbClr val="FF0000"/>
                </a:solidFill>
                <a:latin typeface="Calibri"/>
                <a:cs typeface="Arial" panose="020B0604020202020204" pitchFamily="34" charset="0"/>
              </a:rPr>
              <a:t>LA TOLERANCIA</a:t>
            </a:r>
          </a:p>
        </p:txBody>
      </p:sp>
      <p:pic>
        <p:nvPicPr>
          <p:cNvPr id="59396"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93689"/>
            <a:ext cx="36004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ángulo 5"/>
          <p:cNvSpPr>
            <a:spLocks noChangeArrowheads="1"/>
          </p:cNvSpPr>
          <p:nvPr/>
        </p:nvSpPr>
        <p:spPr bwMode="auto">
          <a:xfrm>
            <a:off x="5951538" y="3429001"/>
            <a:ext cx="43926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defRPr/>
            </a:pPr>
            <a:r>
              <a:rPr lang="es-ES" altLang="es-ES" sz="2400" dirty="0">
                <a:solidFill>
                  <a:prstClr val="black"/>
                </a:solidFill>
                <a:latin typeface="Calibri"/>
                <a:cs typeface="Arial" panose="020B0604020202020204" pitchFamily="34" charset="0"/>
              </a:rPr>
              <a:t>Nuestro sistema inmunitario dedica una cantidad enorme de esfuerzo y energía a crear y mantener </a:t>
            </a:r>
            <a:r>
              <a:rPr lang="es-ES" altLang="es-ES" sz="2400" b="1" dirty="0">
                <a:solidFill>
                  <a:prstClr val="black"/>
                </a:solidFill>
                <a:latin typeface="Calibri"/>
                <a:cs typeface="Arial" panose="020B0604020202020204" pitchFamily="34" charset="0"/>
              </a:rPr>
              <a:t>mecanismos para tener bajo control respuestas inmunitarias</a:t>
            </a:r>
            <a:r>
              <a:rPr lang="es-ES" altLang="es-ES" sz="2400" dirty="0">
                <a:solidFill>
                  <a:prstClr val="black"/>
                </a:solidFill>
                <a:latin typeface="Calibri"/>
                <a:cs typeface="Arial" panose="020B0604020202020204" pitchFamily="34" charset="0"/>
              </a:rPr>
              <a:t> contra lo que no hay que atacar, en </a:t>
            </a:r>
            <a:r>
              <a:rPr lang="es-ES" altLang="es-ES" sz="2400" b="1" u="sng" dirty="0">
                <a:solidFill>
                  <a:prstClr val="black"/>
                </a:solidFill>
                <a:latin typeface="Calibri"/>
                <a:cs typeface="Arial" panose="020B0604020202020204" pitchFamily="34" charset="0"/>
              </a:rPr>
              <a:t>tolerar</a:t>
            </a:r>
            <a:r>
              <a:rPr lang="es-ES" altLang="es-ES" sz="2400" dirty="0">
                <a:solidFill>
                  <a:prstClr val="black"/>
                </a:solidFill>
                <a:latin typeface="Calibri"/>
                <a:cs typeface="Arial" panose="020B0604020202020204" pitchFamily="34" charset="0"/>
              </a:rPr>
              <a:t> </a:t>
            </a:r>
          </a:p>
        </p:txBody>
      </p:sp>
    </p:spTree>
    <p:extLst>
      <p:ext uri="{BB962C8B-B14F-4D97-AF65-F5344CB8AC3E}">
        <p14:creationId xmlns:p14="http://schemas.microsoft.com/office/powerpoint/2010/main" val="2717593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8801" y="282576"/>
            <a:ext cx="3527425"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CuadroTexto 4"/>
          <p:cNvSpPr txBox="1">
            <a:spLocks noChangeArrowheads="1"/>
          </p:cNvSpPr>
          <p:nvPr/>
        </p:nvSpPr>
        <p:spPr bwMode="auto">
          <a:xfrm>
            <a:off x="1955800" y="5157788"/>
            <a:ext cx="86756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defRPr/>
            </a:pPr>
            <a:r>
              <a:rPr lang="es-ES" altLang="es-ES" sz="2000" dirty="0">
                <a:solidFill>
                  <a:prstClr val="black"/>
                </a:solidFill>
                <a:latin typeface="Calibri"/>
                <a:cs typeface="Arial" panose="020B0604020202020204" pitchFamily="34" charset="0"/>
              </a:rPr>
              <a:t>Cuando este reconocimiento de lo propio se altera, se producen respuestas inmunitarias contra moléculas del organismo dando lugar a trastornos denominados </a:t>
            </a:r>
            <a:r>
              <a:rPr lang="es-ES" altLang="es-ES" sz="2000" b="1" dirty="0">
                <a:solidFill>
                  <a:srgbClr val="6666FF"/>
                </a:solidFill>
                <a:latin typeface="Calibri"/>
                <a:cs typeface="Arial" panose="020B0604020202020204" pitchFamily="34" charset="0"/>
              </a:rPr>
              <a:t>enfermedades autoinmunes</a:t>
            </a:r>
          </a:p>
        </p:txBody>
      </p:sp>
      <p:sp>
        <p:nvSpPr>
          <p:cNvPr id="58372" name="Rectángulo 1"/>
          <p:cNvSpPr>
            <a:spLocks noChangeArrowheads="1"/>
          </p:cNvSpPr>
          <p:nvPr/>
        </p:nvSpPr>
        <p:spPr bwMode="auto">
          <a:xfrm>
            <a:off x="1955801" y="3717925"/>
            <a:ext cx="83534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defRPr/>
            </a:pPr>
            <a:r>
              <a:rPr lang="es-ES" altLang="es-ES" sz="2000" b="1" dirty="0" err="1">
                <a:solidFill>
                  <a:prstClr val="black"/>
                </a:solidFill>
                <a:latin typeface="Calibri"/>
                <a:cs typeface="Arial" panose="020B0604020202020204" pitchFamily="34" charset="0"/>
              </a:rPr>
              <a:t>Autotolerancia</a:t>
            </a:r>
            <a:r>
              <a:rPr lang="es-ES" altLang="es-ES" sz="2000" dirty="0">
                <a:solidFill>
                  <a:prstClr val="black"/>
                </a:solidFill>
                <a:latin typeface="Calibri"/>
                <a:cs typeface="Arial" panose="020B0604020202020204" pitchFamily="34" charset="0"/>
              </a:rPr>
              <a:t>: Reconocimiento de lo propio / no propio: El sistema inmunitario tiene la capacidad de diferenciar lo extraño de los componentes de su propio organismo. En la etapa embrionaria, todos los linfocitos que producen anticuerpos frente a los antígenos propios son destruidos. </a:t>
            </a:r>
          </a:p>
        </p:txBody>
      </p:sp>
    </p:spTree>
    <p:extLst>
      <p:ext uri="{BB962C8B-B14F-4D97-AF65-F5344CB8AC3E}">
        <p14:creationId xmlns:p14="http://schemas.microsoft.com/office/powerpoint/2010/main" val="724012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1339</Words>
  <Application>Microsoft Office PowerPoint</Application>
  <PresentationFormat>Panorámica</PresentationFormat>
  <Paragraphs>89</Paragraphs>
  <Slides>22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2.1 Barreras externas</vt:lpstr>
      <vt:lpstr> Primera barrera externa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cp:revision>
  <dcterms:created xsi:type="dcterms:W3CDTF">2020-05-03T17:39:09Z</dcterms:created>
  <dcterms:modified xsi:type="dcterms:W3CDTF">2021-04-20T07:08:33Z</dcterms:modified>
</cp:coreProperties>
</file>